
<file path=[Content_Types].xml><?xml version="1.0" encoding="utf-8"?>
<Types xmlns="http://schemas.openxmlformats.org/package/2006/content-types">
  <Default Extension="emf" ContentType="image/x-emf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1"/>
    <p:sldMasterId id="2147483672" r:id="rId2"/>
    <p:sldMasterId id="2147483670" r:id="rId3"/>
    <p:sldMasterId id="2147483673" r:id="rId4"/>
    <p:sldMasterId id="2147483677" r:id="rId5"/>
    <p:sldMasterId id="2147483694" r:id="rId6"/>
  </p:sldMasterIdLst>
  <p:notesMasterIdLst>
    <p:notesMasterId r:id="rId28"/>
  </p:notesMasterIdLst>
  <p:handoutMasterIdLst>
    <p:handoutMasterId r:id="rId29"/>
  </p:handoutMasterIdLst>
  <p:sldIdLst>
    <p:sldId id="340" r:id="rId7"/>
    <p:sldId id="503" r:id="rId8"/>
    <p:sldId id="504" r:id="rId9"/>
    <p:sldId id="505" r:id="rId10"/>
    <p:sldId id="506" r:id="rId11"/>
    <p:sldId id="507" r:id="rId12"/>
    <p:sldId id="508" r:id="rId13"/>
    <p:sldId id="510" r:id="rId14"/>
    <p:sldId id="511" r:id="rId15"/>
    <p:sldId id="512" r:id="rId16"/>
    <p:sldId id="513" r:id="rId17"/>
    <p:sldId id="514" r:id="rId18"/>
    <p:sldId id="515" r:id="rId19"/>
    <p:sldId id="516" r:id="rId20"/>
    <p:sldId id="517" r:id="rId21"/>
    <p:sldId id="523" r:id="rId22"/>
    <p:sldId id="518" r:id="rId23"/>
    <p:sldId id="519" r:id="rId24"/>
    <p:sldId id="520" r:id="rId25"/>
    <p:sldId id="521" r:id="rId26"/>
    <p:sldId id="522" r:id="rId27"/>
  </p:sldIdLst>
  <p:sldSz cx="12192000" cy="6858000"/>
  <p:notesSz cx="6797675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BE Couplage STD/CFD" id="{7A23CE4E-9FB9-4915-A5D3-5F2ECF8374EA}">
          <p14:sldIdLst>
            <p14:sldId id="340"/>
            <p14:sldId id="503"/>
            <p14:sldId id="504"/>
            <p14:sldId id="505"/>
            <p14:sldId id="506"/>
            <p14:sldId id="507"/>
            <p14:sldId id="508"/>
            <p14:sldId id="510"/>
            <p14:sldId id="511"/>
            <p14:sldId id="512"/>
            <p14:sldId id="513"/>
            <p14:sldId id="514"/>
            <p14:sldId id="515"/>
            <p14:sldId id="516"/>
            <p14:sldId id="517"/>
            <p14:sldId id="523"/>
            <p14:sldId id="518"/>
            <p14:sldId id="519"/>
            <p14:sldId id="520"/>
            <p14:sldId id="521"/>
            <p14:sldId id="52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DBD"/>
    <a:srgbClr val="00CC66"/>
    <a:srgbClr val="B05CB6"/>
    <a:srgbClr val="FE5F55"/>
    <a:srgbClr val="18F0DB"/>
    <a:srgbClr val="FF3300"/>
    <a:srgbClr val="009999"/>
    <a:srgbClr val="E707AC"/>
    <a:srgbClr val="00FF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28" autoAdjust="0"/>
    <p:restoredTop sz="76678" autoAdjust="0"/>
  </p:normalViewPr>
  <p:slideViewPr>
    <p:cSldViewPr snapToGrid="0">
      <p:cViewPr varScale="1">
        <p:scale>
          <a:sx n="75" d="100"/>
          <a:sy n="75" d="100"/>
        </p:scale>
        <p:origin x="174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" d="100"/>
        <a:sy n="20" d="100"/>
      </p:scale>
      <p:origin x="0" y="-169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DEA074E-3660-4FC8-8412-64043A63A6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944B5EA-9E0F-45B7-9E20-ACBE9EA3F41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16B18-4A86-4CC5-9947-1C38BFEBBD1A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6584DAB-2FCA-4E95-B39D-6896160FC9F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A111A34-CF2E-4FA2-9731-DE6CEE0D295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69BF2C-1BAA-49E2-8AA4-5BB1DA7D09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043485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AF33B-C893-4C11-9446-18E5A665E6B8}" type="datetimeFigureOut">
              <a:rPr lang="fr-FR" smtClean="0"/>
              <a:t>05/12/2024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ED04E-9BD5-44EB-A926-391AC16FACE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361013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45834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/>
              <a:t>Parler du Cp ?</a:t>
            </a:r>
          </a:p>
        </p:txBody>
      </p:sp>
    </p:spTree>
    <p:extLst>
      <p:ext uri="{BB962C8B-B14F-4D97-AF65-F5344CB8AC3E}">
        <p14:creationId xmlns:p14="http://schemas.microsoft.com/office/powerpoint/2010/main" val="2160364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186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4958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6116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Ne pas le faire c’est </a:t>
            </a:r>
            <a:br>
              <a:rPr lang="fr-FR" dirty="0"/>
            </a:br>
            <a:r>
              <a:rPr lang="fr-FR" dirty="0"/>
              <a:t>- jusqu’à 160% de différence</a:t>
            </a:r>
          </a:p>
          <a:p>
            <a:r>
              <a:rPr lang="fr-FR" dirty="0"/>
              <a:t>- ¼ des valeurs au-dessus de 40% de différence en taux de renouvellement d’air</a:t>
            </a:r>
          </a:p>
        </p:txBody>
      </p:sp>
    </p:spTree>
    <p:extLst>
      <p:ext uri="{BB962C8B-B14F-4D97-AF65-F5344CB8AC3E}">
        <p14:creationId xmlns:p14="http://schemas.microsoft.com/office/powerpoint/2010/main" val="2147457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99488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3441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Rappeler la loi de convection + les </a:t>
            </a:r>
            <a:r>
              <a:rPr lang="fr-FR" dirty="0" err="1"/>
              <a:t>OdG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75882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Linéarisation : démo  + </a:t>
            </a:r>
            <a:r>
              <a:rPr lang="fr-FR" dirty="0" err="1"/>
              <a:t>OdG</a:t>
            </a:r>
            <a:endParaRPr lang="fr-FR" dirty="0"/>
          </a:p>
          <a:p>
            <a:r>
              <a:rPr lang="fr-FR" dirty="0"/>
              <a:t>Méthode radiosités, démo éventuelle</a:t>
            </a:r>
          </a:p>
        </p:txBody>
      </p:sp>
    </p:spTree>
    <p:extLst>
      <p:ext uri="{BB962C8B-B14F-4D97-AF65-F5344CB8AC3E}">
        <p14:creationId xmlns:p14="http://schemas.microsoft.com/office/powerpoint/2010/main" val="2559919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Dire que cela va être intégré dans les bilans respectifs </a:t>
            </a:r>
            <a:br>
              <a:rPr lang="fr-FR" dirty="0"/>
            </a:br>
            <a:r>
              <a:rPr lang="fr-FR" dirty="0" err="1"/>
              <a:t>dTa</a:t>
            </a:r>
            <a:r>
              <a:rPr lang="fr-FR" dirty="0"/>
              <a:t>/</a:t>
            </a:r>
            <a:r>
              <a:rPr lang="fr-FR" dirty="0" err="1"/>
              <a:t>dt</a:t>
            </a:r>
            <a:r>
              <a:rPr lang="fr-FR" dirty="0"/>
              <a:t>=…</a:t>
            </a:r>
            <a:br>
              <a:rPr lang="fr-FR" dirty="0"/>
            </a:br>
            <a:r>
              <a:rPr lang="fr-FR" dirty="0" err="1"/>
              <a:t>dTp</a:t>
            </a:r>
            <a:r>
              <a:rPr lang="fr-FR" dirty="0"/>
              <a:t>/</a:t>
            </a:r>
            <a:r>
              <a:rPr lang="fr-FR" dirty="0" err="1"/>
              <a:t>dt</a:t>
            </a:r>
            <a:r>
              <a:rPr lang="fr-FR" dirty="0"/>
              <a:t>=…</a:t>
            </a:r>
            <a:br>
              <a:rPr lang="fr-FR" dirty="0"/>
            </a:br>
            <a:br>
              <a:rPr lang="fr-FR" dirty="0"/>
            </a:br>
            <a:r>
              <a:rPr lang="fr-FR" dirty="0"/>
              <a:t>mentionner les flux sur les individus : 75W sensible + 40 W en latent = 115W --&gt; bilan hydrique aussi !</a:t>
            </a:r>
          </a:p>
        </p:txBody>
      </p:sp>
    </p:spTree>
    <p:extLst>
      <p:ext uri="{BB962C8B-B14F-4D97-AF65-F5344CB8AC3E}">
        <p14:creationId xmlns:p14="http://schemas.microsoft.com/office/powerpoint/2010/main" val="791899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la pré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DD0ECB79-268B-4D45-A11F-354CC8371FC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46824"/>
            <a:ext cx="12192000" cy="488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Titre de la présentation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7A00F64A-2B10-4DCF-B1FD-EA39EB08E6E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933073"/>
            <a:ext cx="12192000" cy="48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date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10896507-7175-4507-B683-8140C7AE32B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746280"/>
            <a:ext cx="12192000" cy="3064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ENTITÉ</a:t>
            </a:r>
          </a:p>
        </p:txBody>
      </p:sp>
    </p:spTree>
    <p:extLst>
      <p:ext uri="{BB962C8B-B14F-4D97-AF65-F5344CB8AC3E}">
        <p14:creationId xmlns:p14="http://schemas.microsoft.com/office/powerpoint/2010/main" val="18840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position personnalisée">
    <p:bg>
      <p:bgPr>
        <a:solidFill>
          <a:srgbClr val="9C91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41EC92B1-72FC-4328-B4E9-AC5FBA16521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46824"/>
            <a:ext cx="12192000" cy="488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69012FD5-2010-40AD-BA65-1996C9BA42C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933073"/>
            <a:ext cx="12192000" cy="48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29AF6D70-0BFD-45C7-8C60-D59D782FBA1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746280"/>
            <a:ext cx="12192000" cy="3064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808556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bg>
      <p:bgPr>
        <a:solidFill>
          <a:srgbClr val="706A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FA38D81D-9823-4B61-8D7C-C3F188608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46824"/>
            <a:ext cx="12192000" cy="488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9E512469-F637-454A-A0F4-761672721E9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933073"/>
            <a:ext cx="12192000" cy="48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E1DFB3AC-C0C8-469B-AC61-702CD550488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746280"/>
            <a:ext cx="12192000" cy="3064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30616696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11225" y="1802357"/>
            <a:ext cx="5184775" cy="4068763"/>
          </a:xfrm>
        </p:spPr>
        <p:txBody>
          <a:bodyPr/>
          <a:lstStyle/>
          <a:p>
            <a:pPr lvl="0"/>
            <a:r>
              <a:rPr lang="fr-FR" dirty="0"/>
              <a:t>_Titre de niveau 1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527799" y="1802357"/>
            <a:ext cx="5184000" cy="4068763"/>
          </a:xfrm>
        </p:spPr>
        <p:txBody>
          <a:bodyPr/>
          <a:lstStyle/>
          <a:p>
            <a:pPr lvl="0"/>
            <a:r>
              <a:rPr lang="fr-FR" dirty="0"/>
              <a:t>_Titre de niveau 1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Espace réservé du pied de page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44000"/>
            <a:r>
              <a:rPr lang="en-GB"/>
              <a:t>pied de page |</a:t>
            </a:r>
            <a:endParaRPr lang="en-GB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tabLst>
                <a:tab pos="360363" algn="r"/>
              </a:tabLst>
            </a:pPr>
            <a:r>
              <a:rPr lang="en-GB"/>
              <a:t>	</a:t>
            </a:r>
            <a:fld id="{D17999EE-5192-453D-AFE5-8650F2D9D522}" type="slidenum">
              <a:rPr lang="en-GB" smtClean="0"/>
              <a:pPr algn="r">
                <a:tabLst>
                  <a:tab pos="360363" algn="r"/>
                </a:tabLst>
              </a:pPr>
              <a:t>‹N°›</a:t>
            </a:fld>
            <a:endParaRPr lang="en-GB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8ECA14ED-4373-4D71-9944-98AE4A57A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225" y="439044"/>
            <a:ext cx="9361488" cy="738664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fr-FR" dirty="0"/>
              <a:t>Titre de la diapositive</a:t>
            </a:r>
            <a:br>
              <a:rPr lang="fr-FR" dirty="0"/>
            </a:br>
            <a:endParaRPr lang="en-US" dirty="0"/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F46385E-4E05-49A6-8467-192A4548B3E0}"/>
              </a:ext>
            </a:extLst>
          </p:cNvPr>
          <p:cNvCxnSpPr>
            <a:cxnSpLocks/>
          </p:cNvCxnSpPr>
          <p:nvPr userDrawn="1"/>
        </p:nvCxnSpPr>
        <p:spPr>
          <a:xfrm>
            <a:off x="911225" y="1057349"/>
            <a:ext cx="3063616" cy="0"/>
          </a:xfrm>
          <a:prstGeom prst="line">
            <a:avLst/>
          </a:prstGeom>
          <a:ln w="476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7838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5829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mai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C5CA8130-1F8B-41ED-9AB8-1FD6EE77306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2300" y="927100"/>
            <a:ext cx="11328400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 b="1">
                <a:solidFill>
                  <a:schemeClr val="tx1"/>
                </a:solidFill>
                <a:latin typeface="Avenir LT Std 65 Medium" panose="020B0603020203020204" pitchFamily="34" charset="0"/>
              </a:defRPr>
            </a:lvl1pPr>
          </a:lstStyle>
          <a:p>
            <a:pPr lvl="0"/>
            <a:r>
              <a:rPr lang="fr-FR" dirty="0"/>
              <a:t>Sommaire</a:t>
            </a:r>
          </a:p>
        </p:txBody>
      </p:sp>
      <p:sp>
        <p:nvSpPr>
          <p:cNvPr id="7" name="Espace réservé du texte 5">
            <a:extLst>
              <a:ext uri="{FF2B5EF4-FFF2-40B4-BE49-F238E27FC236}">
                <a16:creationId xmlns:a16="http://schemas.microsoft.com/office/drawing/2014/main" id="{EBDACD77-8D7F-42D9-B02B-7A4ACE984E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60800" y="1905000"/>
            <a:ext cx="6565900" cy="41783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- Partie 1</a:t>
            </a:r>
          </a:p>
          <a:p>
            <a:pPr lvl="0"/>
            <a:r>
              <a:rPr lang="fr-FR" dirty="0"/>
              <a:t>- Partie 2</a:t>
            </a:r>
          </a:p>
          <a:p>
            <a:pPr lvl="0"/>
            <a:r>
              <a:rPr lang="fr-FR" dirty="0"/>
              <a:t>- Partie 3</a:t>
            </a:r>
          </a:p>
          <a:p>
            <a:pPr lvl="0"/>
            <a:r>
              <a:rPr lang="fr-FR" dirty="0"/>
              <a:t>- Partie 4</a:t>
            </a:r>
          </a:p>
          <a:p>
            <a:pPr lvl="0"/>
            <a:r>
              <a:rPr lang="fr-FR" dirty="0"/>
              <a:t>- Partie 5</a:t>
            </a:r>
          </a:p>
          <a:p>
            <a:pPr lvl="0"/>
            <a:r>
              <a:rPr lang="fr-FR" dirty="0"/>
              <a:t>- Partie 6</a:t>
            </a:r>
          </a:p>
          <a:p>
            <a:pPr lvl="0"/>
            <a:endParaRPr lang="fr-FR" dirty="0"/>
          </a:p>
        </p:txBody>
      </p:sp>
      <p:sp>
        <p:nvSpPr>
          <p:cNvPr id="8" name="Espace réservé du texte 5">
            <a:extLst>
              <a:ext uri="{FF2B5EF4-FFF2-40B4-BE49-F238E27FC236}">
                <a16:creationId xmlns:a16="http://schemas.microsoft.com/office/drawing/2014/main" id="{FCEFFDE8-C90C-4472-A278-5C9000E468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679700" y="1905000"/>
            <a:ext cx="723900" cy="41783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anose="020B0603020203020204" pitchFamily="34" charset="0"/>
              </a:defRPr>
            </a:lvl1pPr>
          </a:lstStyle>
          <a:p>
            <a:pPr lvl="0"/>
            <a:r>
              <a:rPr lang="fr-FR" dirty="0"/>
              <a:t>7</a:t>
            </a:r>
          </a:p>
          <a:p>
            <a:pPr lvl="0"/>
            <a:r>
              <a:rPr lang="fr-FR" dirty="0"/>
              <a:t>14</a:t>
            </a:r>
          </a:p>
          <a:p>
            <a:pPr lvl="0"/>
            <a:r>
              <a:rPr lang="fr-FR" dirty="0"/>
              <a:t>21</a:t>
            </a:r>
          </a:p>
          <a:p>
            <a:pPr lvl="0"/>
            <a:r>
              <a:rPr lang="fr-FR" dirty="0"/>
              <a:t>28</a:t>
            </a:r>
          </a:p>
          <a:p>
            <a:pPr lvl="0"/>
            <a:r>
              <a:rPr lang="fr-FR" dirty="0"/>
              <a:t>35</a:t>
            </a:r>
          </a:p>
          <a:p>
            <a:pPr lvl="0"/>
            <a:r>
              <a:rPr lang="fr-FR" dirty="0"/>
              <a:t>42</a:t>
            </a:r>
          </a:p>
          <a:p>
            <a:pPr lvl="0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05129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e de paragrap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758947-089F-49EC-8AAE-A0D46EEAB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7391" y="166445"/>
            <a:ext cx="9995669" cy="3435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Avenir LT Std 65 Medium" panose="020B0603020203020204" pitchFamily="34" charset="0"/>
                <a:cs typeface="Adobe Devanagari" panose="02040503050201020203" pitchFamily="18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0B4B49DA-1256-49DE-816D-7AFF6B8D36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392" y="622970"/>
            <a:ext cx="9995668" cy="3435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anose="020B0603020203020204" pitchFamily="34" charset="0"/>
                <a:cs typeface="Adobe Devanagari" panose="02040503050201020203" pitchFamily="18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9B00F640-6E31-48C4-9BE7-8D101A544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00300" y="1171254"/>
            <a:ext cx="9554308" cy="4759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anose="020B0603020203020204" pitchFamily="34" charset="0"/>
              </a:defRPr>
            </a:lvl1pPr>
            <a:lvl2pPr marL="4572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venir LT Std 55 Roman" panose="020B0503020203020204" pitchFamily="34" charset="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venir LT Std 35 Light" panose="020B0402020203020204" pitchFamily="34" charset="0"/>
              </a:defRPr>
            </a:lvl3pPr>
          </a:lstStyle>
          <a:p>
            <a:pPr lvl="0"/>
            <a:r>
              <a:rPr lang="fr-FR" dirty="0"/>
              <a:t>Liste, 3 niveaux de texte (clic-droit)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err="1"/>
              <a:t>xxxxxxxxxxxxxxxxxxxxxxxxxxxxxxxxx</a:t>
            </a:r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16640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  4">
            <a:extLst>
              <a:ext uri="{FF2B5EF4-FFF2-40B4-BE49-F238E27FC236}">
                <a16:creationId xmlns:a16="http://schemas.microsoft.com/office/drawing/2014/main" id="{5B26B84C-F96B-4E3A-B181-02FF8CE4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33450" y="0"/>
            <a:ext cx="4610100" cy="68580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A0DF7994-CE57-43B2-B32B-A51395215BE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171253"/>
            <a:ext cx="5728469" cy="31530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anose="020B0603020203020204" pitchFamily="34" charset="0"/>
              </a:defRPr>
            </a:lvl1pPr>
            <a:lvl2pPr marL="4572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venir LT Std 55 Roman" panose="020B0503020203020204" pitchFamily="34" charset="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venir LT Std 35 Light" panose="020B0402020203020204" pitchFamily="34" charset="0"/>
              </a:defRPr>
            </a:lvl3pPr>
          </a:lstStyle>
          <a:p>
            <a:pPr lvl="0"/>
            <a:r>
              <a:rPr lang="fr-FR" dirty="0"/>
              <a:t>Liste – écrire, 3 niveaux de texte (clic-droit)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02675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i_Page_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9F207137-2844-4C05-8B8F-FA811E3A4B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5397500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Cliquer pour insérer une image</a:t>
            </a:r>
          </a:p>
        </p:txBody>
      </p:sp>
      <p:sp>
        <p:nvSpPr>
          <p:cNvPr id="6" name="Espace réservé du texte 3">
            <a:extLst>
              <a:ext uri="{FF2B5EF4-FFF2-40B4-BE49-F238E27FC236}">
                <a16:creationId xmlns:a16="http://schemas.microsoft.com/office/drawing/2014/main" id="{A40028AD-BC20-485D-BBF6-29B0BD80CF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96000" y="1171253"/>
            <a:ext cx="5728469" cy="47877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anose="020B0603020203020204" pitchFamily="34" charset="0"/>
              </a:defRPr>
            </a:lvl1pPr>
            <a:lvl2pPr marL="4572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venir LT Std 55 Roman" panose="020B0503020203020204" pitchFamily="34" charset="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Avenir LT Std 35 Light" panose="020B0402020203020204" pitchFamily="34" charset="0"/>
              </a:defRPr>
            </a:lvl3pPr>
          </a:lstStyle>
          <a:p>
            <a:pPr lvl="0"/>
            <a:r>
              <a:rPr lang="fr-FR" dirty="0"/>
              <a:t>Liste – écrire, 3 niveaux de texte (clic-droit)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err="1"/>
              <a:t>xxxxxxxxxxxxxxxxxxxxxxxxxxxxxxxxx</a:t>
            </a:r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99044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9F207137-2844-4C05-8B8F-FA811E3A4B2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17476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 dirty="0"/>
              <a:t>Cliquer pour insérer une image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095A90E-8556-4E50-9D8F-5EB0BCB68BD4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95208" y="6339156"/>
            <a:ext cx="6842589" cy="297950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buNone/>
              <a:defRPr sz="1400">
                <a:latin typeface="Avenir LT Std 65 Medium" panose="020B0603020203020204" pitchFamily="34" charset="0"/>
              </a:defRPr>
            </a:lvl1pPr>
          </a:lstStyle>
          <a:p>
            <a:pPr marL="0" indent="0">
              <a:buNone/>
            </a:pPr>
            <a:r>
              <a:rPr lang="fr-FR" dirty="0"/>
              <a:t>Légende de l’image</a:t>
            </a:r>
          </a:p>
        </p:txBody>
      </p:sp>
    </p:spTree>
    <p:extLst>
      <p:ext uri="{BB962C8B-B14F-4D97-AF65-F5344CB8AC3E}">
        <p14:creationId xmlns:p14="http://schemas.microsoft.com/office/powerpoint/2010/main" val="23520014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et légen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3">
            <a:extLst>
              <a:ext uri="{FF2B5EF4-FFF2-40B4-BE49-F238E27FC236}">
                <a16:creationId xmlns:a16="http://schemas.microsoft.com/office/drawing/2014/main" id="{0B52E132-6B96-4B5C-BE4B-E08808B051E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993900" y="1239838"/>
            <a:ext cx="6194669" cy="352626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fr-FR" dirty="0"/>
              <a:t>Cliquer pour insérer une image</a:t>
            </a:r>
          </a:p>
          <a:p>
            <a:endParaRPr lang="fr-FR" dirty="0"/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2E311EBC-2668-4021-A00E-5B76B773160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80669" y="3858110"/>
            <a:ext cx="3041405" cy="907992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1" i="0" u="none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anose="020B0603020203020204" pitchFamily="34" charset="0"/>
                <a:cs typeface="Adobe Devanagari" panose="02040503050201020203" pitchFamily="18" charset="0"/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latin typeface="Avenir LT Std 35 Light" panose="020B0402020203020204" pitchFamily="34" charset="0"/>
              </a:defRPr>
            </a:lvl2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Légende (2 niveaux de texte)</a:t>
            </a:r>
          </a:p>
        </p:txBody>
      </p:sp>
      <p:sp>
        <p:nvSpPr>
          <p:cNvPr id="19" name="Espace réservé du texte 4">
            <a:extLst>
              <a:ext uri="{FF2B5EF4-FFF2-40B4-BE49-F238E27FC236}">
                <a16:creationId xmlns:a16="http://schemas.microsoft.com/office/drawing/2014/main" id="{A9BB6EB9-CB92-4EA6-BC07-B7AAF354613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93900" y="5037989"/>
            <a:ext cx="6303717" cy="1197041"/>
          </a:xfrm>
          <a:prstGeom prst="rect">
            <a:avLst/>
          </a:prstGeom>
        </p:spPr>
        <p:txBody>
          <a:bodyPr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 u="none">
                <a:solidFill>
                  <a:schemeClr val="tx1">
                    <a:lumMod val="65000"/>
                    <a:lumOff val="35000"/>
                  </a:schemeClr>
                </a:solidFill>
                <a:latin typeface="Avenir LT Std 35 Light" panose="020B0402020203020204" pitchFamily="34" charset="0"/>
                <a:cs typeface="Adobe Devanagari" panose="02040503050201020203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Précisions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6AAD0A62-87D8-42B7-AD55-D4527D2C467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7391" y="166445"/>
            <a:ext cx="9995669" cy="3435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Avenir LT Std 65 Medium" panose="020B0603020203020204" pitchFamily="34" charset="0"/>
                <a:cs typeface="Adobe Devanagari" panose="02040503050201020203" pitchFamily="18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7E8F4E3D-B84B-4E66-B13F-B2692A9146F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392" y="622970"/>
            <a:ext cx="9995668" cy="3435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anose="020B0603020203020204" pitchFamily="34" charset="0"/>
                <a:cs typeface="Adobe Devanagari" panose="02040503050201020203" pitchFamily="18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</p:spTree>
    <p:extLst>
      <p:ext uri="{BB962C8B-B14F-4D97-AF65-F5344CB8AC3E}">
        <p14:creationId xmlns:p14="http://schemas.microsoft.com/office/powerpoint/2010/main" val="2353702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B59B9A5-A6D5-4906-90F1-645A56483593}"/>
              </a:ext>
            </a:extLst>
          </p:cNvPr>
          <p:cNvSpPr txBox="1"/>
          <p:nvPr userDrawn="1"/>
        </p:nvSpPr>
        <p:spPr>
          <a:xfrm>
            <a:off x="1134835" y="811892"/>
            <a:ext cx="3886200" cy="174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AREP, </a:t>
            </a:r>
          </a:p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agence d’architecture</a:t>
            </a:r>
          </a:p>
          <a:p>
            <a:r>
              <a:rPr lang="fr-FR" sz="2800" b="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Interdisciplinaire</a:t>
            </a:r>
          </a:p>
          <a:p>
            <a:pPr>
              <a:lnSpc>
                <a:spcPct val="150000"/>
              </a:lnSpc>
            </a:pPr>
            <a:r>
              <a:rPr lang="fr-FR" sz="1800" b="0" dirty="0">
                <a:latin typeface="Segoe UI" panose="020B0502040204020203" pitchFamily="34" charset="0"/>
                <a:cs typeface="Segoe UI" panose="020B0502040204020203" pitchFamily="34" charset="0"/>
              </a:rPr>
              <a:t>filiale de SNCF Gare et Connexions.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D04F393-1FA2-400B-926F-95DBD50CF488}"/>
              </a:ext>
            </a:extLst>
          </p:cNvPr>
          <p:cNvSpPr txBox="1"/>
          <p:nvPr userDrawn="1"/>
        </p:nvSpPr>
        <p:spPr>
          <a:xfrm>
            <a:off x="1134834" y="2746828"/>
            <a:ext cx="4399191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L’urgence climatique, la transition énergétique, la crise des matériaux réclament plus que jamais l’interdisciplinarité et sont au cœur </a:t>
            </a:r>
            <a:b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de notre agenda. Nous déployons des compétences en </a:t>
            </a:r>
            <a:r>
              <a:rPr lang="fr-FR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urbanisme bas carbone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architecture frugale 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et </a:t>
            </a:r>
            <a:r>
              <a:rPr lang="fr-FR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design écologique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de l’amont à l’aval des projets.</a:t>
            </a:r>
          </a:p>
          <a:p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Le groupe AREP est présent en France et à l’international, notamment en Asie, en Europe </a:t>
            </a:r>
            <a:b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et au Moyen-Orient.</a:t>
            </a:r>
          </a:p>
          <a:p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706830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525B58D1-4BFE-4937-B1A5-0CFD03C09B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124700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6133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e de paragrap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758947-089F-49EC-8AAE-A0D46EEAB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7391" y="166445"/>
            <a:ext cx="9995669" cy="3435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Avenir LT Std 65 Medium" panose="020B0603020203020204" pitchFamily="34" charset="0"/>
                <a:cs typeface="Adobe Devanagari" panose="02040503050201020203" pitchFamily="18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0B4B49DA-1256-49DE-816D-7AFF6B8D36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392" y="622970"/>
            <a:ext cx="9995668" cy="3435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anose="020B0603020203020204" pitchFamily="34" charset="0"/>
                <a:cs typeface="Adobe Devanagari" panose="02040503050201020203" pitchFamily="18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9B00F640-6E31-48C4-9BE7-8D101A544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00300" y="1171254"/>
            <a:ext cx="9554308" cy="4759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anose="020B0603020203020204" pitchFamily="34" charset="0"/>
              </a:defRPr>
            </a:lvl1pPr>
            <a:lvl2pPr marL="4572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venir LT Std 55 Roman" panose="020B0503020203020204" pitchFamily="34" charset="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venir LT Std 35 Light" panose="020B0402020203020204" pitchFamily="34" charset="0"/>
              </a:defRPr>
            </a:lvl3pPr>
          </a:lstStyle>
          <a:p>
            <a:pPr lvl="0"/>
            <a:r>
              <a:rPr lang="fr-FR" dirty="0"/>
              <a:t>Liste, 3 niveaux de texte (clic-droit)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err="1"/>
              <a:t>xxxxxxxxxxxxxxxxxxxxxxxxxxxxxxxxx</a:t>
            </a:r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457678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_pleine_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1846D9ED-7218-4110-BA4B-346799273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057065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44000"/>
            <a:r>
              <a:rPr lang="en-GB"/>
              <a:t>pied de page |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tabLst>
                <a:tab pos="360363" algn="r"/>
              </a:tabLst>
            </a:pPr>
            <a:r>
              <a:rPr lang="en-GB"/>
              <a:t>	</a:t>
            </a:r>
            <a:fld id="{D17999EE-5192-453D-AFE5-8650F2D9D522}" type="slidenum">
              <a:rPr lang="en-GB" smtClean="0"/>
              <a:pPr algn="r">
                <a:tabLst>
                  <a:tab pos="360363" algn="r"/>
                </a:tabLst>
              </a:pPr>
              <a:t>‹N°›</a:t>
            </a:fld>
            <a:endParaRPr lang="en-GB" dirty="0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070E2F54-84F2-48A1-9D55-80941283BFC4}"/>
              </a:ext>
            </a:extLst>
          </p:cNvPr>
          <p:cNvCxnSpPr>
            <a:cxnSpLocks/>
          </p:cNvCxnSpPr>
          <p:nvPr userDrawn="1"/>
        </p:nvCxnSpPr>
        <p:spPr>
          <a:xfrm>
            <a:off x="911225" y="1057349"/>
            <a:ext cx="3063616" cy="0"/>
          </a:xfrm>
          <a:prstGeom prst="line">
            <a:avLst/>
          </a:prstGeom>
          <a:ln w="4762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1826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Liste de paragraph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F758947-089F-49EC-8AAE-A0D46EEAB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7391" y="166445"/>
            <a:ext cx="9995669" cy="3435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Avenir LT Std 65 Medium" panose="020B0603020203020204" pitchFamily="34" charset="0"/>
                <a:cs typeface="Adobe Devanagari" panose="02040503050201020203" pitchFamily="18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2" name="Espace réservé du texte 4">
            <a:extLst>
              <a:ext uri="{FF2B5EF4-FFF2-40B4-BE49-F238E27FC236}">
                <a16:creationId xmlns:a16="http://schemas.microsoft.com/office/drawing/2014/main" id="{0B4B49DA-1256-49DE-816D-7AFF6B8D36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392" y="622970"/>
            <a:ext cx="9995668" cy="34351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anose="020B0603020203020204" pitchFamily="34" charset="0"/>
                <a:cs typeface="Adobe Devanagari" panose="02040503050201020203" pitchFamily="18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9" name="Espace réservé du texte 3">
            <a:extLst>
              <a:ext uri="{FF2B5EF4-FFF2-40B4-BE49-F238E27FC236}">
                <a16:creationId xmlns:a16="http://schemas.microsoft.com/office/drawing/2014/main" id="{9B00F640-6E31-48C4-9BE7-8D101A544F6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400300" y="1171254"/>
            <a:ext cx="9554308" cy="475964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tx1">
                    <a:lumMod val="65000"/>
                    <a:lumOff val="35000"/>
                  </a:schemeClr>
                </a:solidFill>
                <a:latin typeface="Avenir LT Std 65 Medium" panose="020B0603020203020204" pitchFamily="34" charset="0"/>
              </a:defRPr>
            </a:lvl1pPr>
            <a:lvl2pPr marL="457200" indent="0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venir LT Std 55 Roman" panose="020B0503020203020204" pitchFamily="34" charset="0"/>
              </a:defRPr>
            </a:lvl2pPr>
            <a:lvl3pPr marL="91440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Avenir LT Std 35 Light" panose="020B0402020203020204" pitchFamily="34" charset="0"/>
              </a:defRPr>
            </a:lvl3pPr>
          </a:lstStyle>
          <a:p>
            <a:pPr lvl="0"/>
            <a:r>
              <a:rPr lang="fr-FR" dirty="0"/>
              <a:t>Liste, 3 niveaux de texte (clic-droit)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Deuxième niveau</a:t>
            </a:r>
          </a:p>
          <a:p>
            <a:pPr lvl="2"/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/>
              <a:t>xxxxxxxxxxxxxxxxxxxxxxxxxxxxxxxxxxxxxxxxxxxxxxxxxxxxxxxxxxxxxxxxxx</a:t>
            </a:r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err="1"/>
              <a:t>xxxxxxxxxxxxxxxxxxxxxxxxxxxxxxxxx</a:t>
            </a:r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marL="914400" marR="0" lvl="2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 dirty="0"/>
          </a:p>
          <a:p>
            <a:pPr lvl="2"/>
            <a:endParaRPr lang="fr-FR" dirty="0"/>
          </a:p>
          <a:p>
            <a:pPr lvl="2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622420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1B59B9A5-A6D5-4906-90F1-645A56483593}"/>
              </a:ext>
            </a:extLst>
          </p:cNvPr>
          <p:cNvSpPr txBox="1"/>
          <p:nvPr userDrawn="1"/>
        </p:nvSpPr>
        <p:spPr>
          <a:xfrm>
            <a:off x="1134835" y="811892"/>
            <a:ext cx="3886200" cy="1748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AREP, </a:t>
            </a:r>
          </a:p>
          <a:p>
            <a:r>
              <a:rPr lang="fr-FR" sz="2800" dirty="0">
                <a:latin typeface="Segoe UI" panose="020B0502040204020203" pitchFamily="34" charset="0"/>
                <a:cs typeface="Segoe UI" panose="020B0502040204020203" pitchFamily="34" charset="0"/>
              </a:rPr>
              <a:t>agence d’architecture</a:t>
            </a:r>
          </a:p>
          <a:p>
            <a:r>
              <a:rPr lang="fr-FR" sz="2800" b="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Interdisciplinaire</a:t>
            </a:r>
          </a:p>
          <a:p>
            <a:pPr>
              <a:lnSpc>
                <a:spcPct val="150000"/>
              </a:lnSpc>
            </a:pPr>
            <a:r>
              <a:rPr lang="fr-FR" sz="1800" b="0" dirty="0">
                <a:latin typeface="Segoe UI" panose="020B0502040204020203" pitchFamily="34" charset="0"/>
                <a:cs typeface="Segoe UI" panose="020B0502040204020203" pitchFamily="34" charset="0"/>
              </a:rPr>
              <a:t>filiale de SNCF Gare et Connexions.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D04F393-1FA2-400B-926F-95DBD50CF488}"/>
              </a:ext>
            </a:extLst>
          </p:cNvPr>
          <p:cNvSpPr txBox="1"/>
          <p:nvPr userDrawn="1"/>
        </p:nvSpPr>
        <p:spPr>
          <a:xfrm>
            <a:off x="1134834" y="2746828"/>
            <a:ext cx="4399191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L’urgence climatique, la transition énergétique, la crise des matériaux réclament plus que jamais l’interdisciplinarité et sont au cœur </a:t>
            </a:r>
            <a:b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de notre agenda. Nous déployons des compétences en </a:t>
            </a:r>
            <a:r>
              <a:rPr lang="fr-FR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urbanisme bas carbone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</a:t>
            </a:r>
            <a:r>
              <a:rPr lang="fr-FR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architecture frugale 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et </a:t>
            </a:r>
            <a:r>
              <a:rPr lang="fr-FR" sz="140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design écologique</a:t>
            </a: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, de l’amont à l’aval des projets.</a:t>
            </a:r>
          </a:p>
          <a:p>
            <a:endParaRPr lang="fr-FR" sz="1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Le groupe AREP est présent en France et à l’international, notamment en Asie, en Europe </a:t>
            </a:r>
            <a:b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sz="1400" dirty="0">
                <a:latin typeface="Segoe UI" panose="020B0502040204020203" pitchFamily="34" charset="0"/>
                <a:cs typeface="Segoe UI" panose="020B0502040204020203" pitchFamily="34" charset="0"/>
              </a:rPr>
              <a:t>et au Moyen-Orient.</a:t>
            </a:r>
          </a:p>
          <a:p>
            <a:endParaRPr lang="fr-FR" sz="1700" dirty="0"/>
          </a:p>
        </p:txBody>
      </p:sp>
    </p:spTree>
    <p:extLst>
      <p:ext uri="{BB962C8B-B14F-4D97-AF65-F5344CB8AC3E}">
        <p14:creationId xmlns:p14="http://schemas.microsoft.com/office/powerpoint/2010/main" val="28893738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Demi_Page_T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5188CF7-803C-4227-AD7A-FD7AF9C79A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1030288"/>
            <a:ext cx="4630738" cy="9001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fr-FR" sz="2800" b="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9E7654A-7010-4392-B951-11EC67A960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628" y="2395538"/>
            <a:ext cx="3788909" cy="3860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err="1"/>
              <a:t>TexteTexteTexteTexteTexteTexteTexteTexteTexteTexteTexte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70604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Demi_Page_Tr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ce réservé du texte 17">
            <a:extLst>
              <a:ext uri="{FF2B5EF4-FFF2-40B4-BE49-F238E27FC236}">
                <a16:creationId xmlns:a16="http://schemas.microsoft.com/office/drawing/2014/main" id="{F5188CF7-803C-4227-AD7A-FD7AF9C79A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12800" y="1030288"/>
            <a:ext cx="4630738" cy="9001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fr-FR" sz="2800" b="0" kern="1200" dirty="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49E7654A-7010-4392-B951-11EC67A960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54628" y="2395538"/>
            <a:ext cx="3788909" cy="386080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fr-FR" sz="1400" kern="1200" dirty="0">
                <a:solidFill>
                  <a:schemeClr val="tx1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dirty="0" err="1"/>
              <a:t>TexteTexteTexteTexteTexteTexteTexteTexteTexteTexteTexte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35670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pleine_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3">
            <a:extLst>
              <a:ext uri="{FF2B5EF4-FFF2-40B4-BE49-F238E27FC236}">
                <a16:creationId xmlns:a16="http://schemas.microsoft.com/office/drawing/2014/main" id="{1846D9ED-7218-4110-BA4B-346799273F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96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position personnalisée">
    <p:bg>
      <p:bgPr>
        <a:solidFill>
          <a:srgbClr val="D057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6">
            <a:extLst>
              <a:ext uri="{FF2B5EF4-FFF2-40B4-BE49-F238E27FC236}">
                <a16:creationId xmlns:a16="http://schemas.microsoft.com/office/drawing/2014/main" id="{A64D00AA-426C-4248-BDCD-B9EF4E596C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46824"/>
            <a:ext cx="12192000" cy="488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4" name="Espace réservé du texte 6">
            <a:extLst>
              <a:ext uri="{FF2B5EF4-FFF2-40B4-BE49-F238E27FC236}">
                <a16:creationId xmlns:a16="http://schemas.microsoft.com/office/drawing/2014/main" id="{488E5BD9-CD9F-45BC-8D0C-E7C03DE535D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933073"/>
            <a:ext cx="12192000" cy="48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27F17D97-153B-442E-A5B3-28FB193578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746280"/>
            <a:ext cx="12192000" cy="3064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3067775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bg>
      <p:bgPr>
        <a:solidFill>
          <a:srgbClr val="F6C1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6">
            <a:extLst>
              <a:ext uri="{FF2B5EF4-FFF2-40B4-BE49-F238E27FC236}">
                <a16:creationId xmlns:a16="http://schemas.microsoft.com/office/drawing/2014/main" id="{89D34C15-5585-4198-A37C-62E5A20AB96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46824"/>
            <a:ext cx="12192000" cy="488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FD3C70F-BEE7-497C-A488-E4451207E1C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933073"/>
            <a:ext cx="12192000" cy="48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8" name="Espace réservé du texte 6">
            <a:extLst>
              <a:ext uri="{FF2B5EF4-FFF2-40B4-BE49-F238E27FC236}">
                <a16:creationId xmlns:a16="http://schemas.microsoft.com/office/drawing/2014/main" id="{75839E5D-E8AC-4A04-A7D6-5AC73BD8DB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746280"/>
            <a:ext cx="12192000" cy="3064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3238432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position personnalisée">
    <p:bg>
      <p:bgPr>
        <a:solidFill>
          <a:srgbClr val="0069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36579C2B-6CF9-4E4C-81EC-C7D54A7FAB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46824"/>
            <a:ext cx="12192000" cy="488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31265C80-C4B8-4C64-9A4B-2689A774F28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933073"/>
            <a:ext cx="12192000" cy="48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A30221F8-B738-4AD6-8F74-0BFE45160F6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746280"/>
            <a:ext cx="12192000" cy="3064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360526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bg>
      <p:bgPr>
        <a:solidFill>
          <a:srgbClr val="DED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C58063EF-167A-4407-8E18-B6E34663745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46824"/>
            <a:ext cx="12192000" cy="488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6B9CD044-6FC8-4986-96C7-34757B3EB04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933073"/>
            <a:ext cx="12192000" cy="48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BF38377A-090D-4E66-9572-1088201E26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746280"/>
            <a:ext cx="12192000" cy="3064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212640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position personnalisée">
    <p:bg>
      <p:bgPr>
        <a:solidFill>
          <a:srgbClr val="BEB7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6">
            <a:extLst>
              <a:ext uri="{FF2B5EF4-FFF2-40B4-BE49-F238E27FC236}">
                <a16:creationId xmlns:a16="http://schemas.microsoft.com/office/drawing/2014/main" id="{70C631CF-AAB1-4163-B1C4-C41A592705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146824"/>
            <a:ext cx="12192000" cy="4889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Titre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E1CA0ADF-79B1-4B01-8A4A-D7FC8838558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2933073"/>
            <a:ext cx="12192000" cy="48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Sous-titre</a:t>
            </a:r>
          </a:p>
        </p:txBody>
      </p:sp>
      <p:sp>
        <p:nvSpPr>
          <p:cNvPr id="11" name="Espace réservé du texte 6">
            <a:extLst>
              <a:ext uri="{FF2B5EF4-FFF2-40B4-BE49-F238E27FC236}">
                <a16:creationId xmlns:a16="http://schemas.microsoft.com/office/drawing/2014/main" id="{251E556C-28BA-4367-8D15-B57F06F1E1F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746280"/>
            <a:ext cx="12192000" cy="30644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 b="1">
                <a:solidFill>
                  <a:schemeClr val="bg1"/>
                </a:solidFill>
                <a:latin typeface="Avenir LT Std 45 Book" panose="020B0502020203020204" pitchFamily="34" charset="0"/>
              </a:defRPr>
            </a:lvl1pPr>
          </a:lstStyle>
          <a:p>
            <a:pPr lvl="0"/>
            <a:r>
              <a:rPr lang="fr-FR" dirty="0"/>
              <a:t>Projet</a:t>
            </a:r>
          </a:p>
        </p:txBody>
      </p:sp>
    </p:spTree>
    <p:extLst>
      <p:ext uri="{BB962C8B-B14F-4D97-AF65-F5344CB8AC3E}">
        <p14:creationId xmlns:p14="http://schemas.microsoft.com/office/powerpoint/2010/main" val="149303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2C9D5A18-5A3D-48B9-BEF6-D45531FB00E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8" b="7528"/>
          <a:stretch>
            <a:fillRect/>
          </a:stretch>
        </p:blipFill>
        <p:spPr>
          <a:xfrm>
            <a:off x="-19747" y="0"/>
            <a:ext cx="12192000" cy="6858000"/>
          </a:xfrm>
          <a:prstGeom prst="rect">
            <a:avLst/>
          </a:prstGeom>
        </p:spPr>
      </p:pic>
      <p:pic>
        <p:nvPicPr>
          <p:cNvPr id="11" name="Image 10" descr="Une image contenant clipart&#10;&#10;Description générée avec un niveau de confiance élevé">
            <a:extLst>
              <a:ext uri="{FF2B5EF4-FFF2-40B4-BE49-F238E27FC236}">
                <a16:creationId xmlns:a16="http://schemas.microsoft.com/office/drawing/2014/main" id="{0C235BBC-3E79-47F6-B5F1-930C6F07A17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586" y="5471066"/>
            <a:ext cx="874989" cy="289076"/>
          </a:xfrm>
          <a:prstGeom prst="rect">
            <a:avLst/>
          </a:prstGeom>
        </p:spPr>
      </p:pic>
      <p:sp>
        <p:nvSpPr>
          <p:cNvPr id="12" name="Espace réservé du texte 5">
            <a:extLst>
              <a:ext uri="{FF2B5EF4-FFF2-40B4-BE49-F238E27FC236}">
                <a16:creationId xmlns:a16="http://schemas.microsoft.com/office/drawing/2014/main" id="{FBDCFE65-E4BC-490F-8694-961B873028FA}"/>
              </a:ext>
            </a:extLst>
          </p:cNvPr>
          <p:cNvSpPr txBox="1">
            <a:spLocks/>
          </p:cNvSpPr>
          <p:nvPr userDrawn="1"/>
        </p:nvSpPr>
        <p:spPr>
          <a:xfrm>
            <a:off x="6128448" y="5698750"/>
            <a:ext cx="2847823" cy="15995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200"/>
              </a:lnSpc>
              <a:buNone/>
            </a:pPr>
            <a:r>
              <a:rPr lang="fr-FR" sz="1800" dirty="0">
                <a:latin typeface="Avenir 35 Light" pitchFamily="34" charset="0"/>
              </a:rPr>
              <a:t>agence </a:t>
            </a:r>
          </a:p>
          <a:p>
            <a:pPr marL="0" indent="0">
              <a:lnSpc>
                <a:spcPts val="1200"/>
              </a:lnSpc>
              <a:buNone/>
            </a:pPr>
            <a:r>
              <a:rPr lang="fr-FR" sz="1800" dirty="0">
                <a:latin typeface="Avenir 35 Light" pitchFamily="34" charset="0"/>
              </a:rPr>
              <a:t>d’architecture</a:t>
            </a:r>
          </a:p>
          <a:p>
            <a:pPr marL="0" indent="0">
              <a:lnSpc>
                <a:spcPts val="1200"/>
              </a:lnSpc>
              <a:buNone/>
            </a:pPr>
            <a:r>
              <a:rPr lang="fr-FR" sz="1800" b="1" dirty="0">
                <a:latin typeface="Avenir 35 Light" pitchFamily="34" charset="0"/>
              </a:rPr>
              <a:t>interdisciplinaire</a:t>
            </a:r>
          </a:p>
        </p:txBody>
      </p:sp>
    </p:spTree>
    <p:extLst>
      <p:ext uri="{BB962C8B-B14F-4D97-AF65-F5344CB8AC3E}">
        <p14:creationId xmlns:p14="http://schemas.microsoft.com/office/powerpoint/2010/main" val="3184848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Espace réservé pour une image  12">
            <a:extLst>
              <a:ext uri="{FF2B5EF4-FFF2-40B4-BE49-F238E27FC236}">
                <a16:creationId xmlns:a16="http://schemas.microsoft.com/office/drawing/2014/main" id="{BF7123AF-C070-4E08-A43D-25CB6643842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8" b="7528"/>
          <a:stretch>
            <a:fillRect/>
          </a:stretch>
        </p:blipFill>
        <p:spPr>
          <a:xfrm rot="10800000">
            <a:off x="609600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34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EDBD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56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85" r:id="rId2"/>
    <p:sldLayoutId id="2147483689" r:id="rId3"/>
    <p:sldLayoutId id="2147483687" r:id="rId4"/>
    <p:sldLayoutId id="2147483684" r:id="rId5"/>
    <p:sldLayoutId id="2147483690" r:id="rId6"/>
    <p:sldLayoutId id="2147483691" r:id="rId7"/>
    <p:sldLayoutId id="2147483692" r:id="rId8"/>
    <p:sldLayoutId id="214748370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12">
            <a:extLst>
              <a:ext uri="{FF2B5EF4-FFF2-40B4-BE49-F238E27FC236}">
                <a16:creationId xmlns:a16="http://schemas.microsoft.com/office/drawing/2014/main" id="{9B73E5C6-2DCF-48ED-BD83-854E7366FB3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28" b="752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AD84E2B-9D64-4867-8756-748974B9A0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00000" y="2899650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90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AFA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96B34B25-C77C-4081-B1A7-BDF6D989033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218" y="283964"/>
            <a:ext cx="586083" cy="1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7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2FDE089A-FDEF-4DDF-9FD6-9431C8B072B0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3218" y="283964"/>
            <a:ext cx="586083" cy="195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7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82" r:id="rId2"/>
    <p:sldLayoutId id="2147483680" r:id="rId3"/>
    <p:sldLayoutId id="2147483678" r:id="rId4"/>
    <p:sldLayoutId id="2147483695" r:id="rId5"/>
    <p:sldLayoutId id="2147483719" r:id="rId6"/>
    <p:sldLayoutId id="2147483721" r:id="rId7"/>
    <p:sldLayoutId id="2147483722" r:id="rId8"/>
    <p:sldLayoutId id="2147483720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8.jpg"/><Relationship Id="rId5" Type="http://schemas.openxmlformats.org/officeDocument/2006/relationships/image" Target="../media/image20.png"/><Relationship Id="rId4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7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github.com/NREL/EnergyPlus/releases/tag/v9.4.0" TargetMode="External"/><Relationship Id="rId5" Type="http://schemas.openxmlformats.org/officeDocument/2006/relationships/hyperlink" Target="https://www.anaconda.com/download" TargetMode="External"/><Relationship Id="rId4" Type="http://schemas.openxmlformats.org/officeDocument/2006/relationships/hyperlink" Target="https://www.batisim.net/telechargement/version-7.html?own=0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tmp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1.png"/><Relationship Id="rId4" Type="http://schemas.microsoft.com/office/2017/06/relationships/model3d" Target="../media/model3d1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2E08D03A-1105-DE98-87A2-FF060ECBD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5" r="5"/>
          <a:stretch/>
        </p:blipFill>
        <p:spPr>
          <a:xfrm>
            <a:off x="2004164" y="2091847"/>
            <a:ext cx="7277622" cy="3494937"/>
          </a:xfrm>
          <a:prstGeom prst="rect">
            <a:avLst/>
          </a:prstGeom>
        </p:spPr>
      </p:pic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A68FE0D2-105A-4D6A-A6EB-9E3A33B59A74}"/>
              </a:ext>
            </a:extLst>
          </p:cNvPr>
          <p:cNvCxnSpPr>
            <a:cxnSpLocks/>
          </p:cNvCxnSpPr>
          <p:nvPr/>
        </p:nvCxnSpPr>
        <p:spPr>
          <a:xfrm>
            <a:off x="5719267" y="1806402"/>
            <a:ext cx="3288851" cy="0"/>
          </a:xfrm>
          <a:prstGeom prst="line">
            <a:avLst/>
          </a:prstGeom>
          <a:ln w="889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Espace réservé du texte 1">
            <a:extLst>
              <a:ext uri="{FF2B5EF4-FFF2-40B4-BE49-F238E27FC236}">
                <a16:creationId xmlns:a16="http://schemas.microsoft.com/office/drawing/2014/main" id="{35910018-AC18-4673-9869-231CEC290E22}"/>
              </a:ext>
            </a:extLst>
          </p:cNvPr>
          <p:cNvSpPr txBox="1">
            <a:spLocks/>
          </p:cNvSpPr>
          <p:nvPr/>
        </p:nvSpPr>
        <p:spPr>
          <a:xfrm>
            <a:off x="5609469" y="947851"/>
            <a:ext cx="6486075" cy="87413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4400" dirty="0">
                <a:latin typeface="+mj-lt"/>
                <a:ea typeface="Batang" panose="020B0503020000020004" pitchFamily="18" charset="-127"/>
                <a:cs typeface="Segoe UI Semibold" panose="020B0702040204020203" pitchFamily="34" charset="0"/>
              </a:rPr>
              <a:t>BE Couplage STD/CFD</a:t>
            </a:r>
          </a:p>
          <a:p>
            <a:pPr marL="0" indent="0">
              <a:buNone/>
            </a:pPr>
            <a:endParaRPr lang="fr-FR" sz="4400" dirty="0">
              <a:latin typeface="+mj-lt"/>
              <a:ea typeface="Batang" panose="020B0503020000020004" pitchFamily="18" charset="-127"/>
              <a:cs typeface="Segoe UI Semibold" panose="020B0702040204020203" pitchFamily="34" charset="0"/>
            </a:endParaRPr>
          </a:p>
          <a:p>
            <a:pPr marL="0" indent="0">
              <a:buNone/>
            </a:pPr>
            <a:endParaRPr lang="fr-FR" sz="4400" dirty="0">
              <a:latin typeface="+mj-lt"/>
              <a:ea typeface="Batang" panose="020B0503020000020004" pitchFamily="18" charset="-127"/>
              <a:cs typeface="Segoe UI Semibold" panose="020B0702040204020203" pitchFamily="34" charset="0"/>
            </a:endParaRPr>
          </a:p>
          <a:p>
            <a:pPr marL="0" indent="0">
              <a:buNone/>
            </a:pPr>
            <a:endParaRPr lang="fr-FR" sz="4400" dirty="0">
              <a:latin typeface="+mj-lt"/>
              <a:ea typeface="Batang" panose="020B0503020000020004" pitchFamily="18" charset="-127"/>
              <a:cs typeface="Segoe UI Semibold" panose="020B0702040204020203" pitchFamily="34" charset="0"/>
            </a:endParaRPr>
          </a:p>
          <a:p>
            <a:pPr marL="0" indent="0">
              <a:buNone/>
            </a:pPr>
            <a:r>
              <a:rPr lang="fr-FR" sz="4400" dirty="0">
                <a:latin typeface="+mj-lt"/>
                <a:ea typeface="Batang" panose="020B0503020000020004" pitchFamily="18" charset="-127"/>
                <a:cs typeface="Segoe UI Semibold" panose="020B0702040204020203" pitchFamily="34" charset="0"/>
              </a:rPr>
              <a:t>	</a:t>
            </a:r>
          </a:p>
          <a:p>
            <a:pPr marL="0" indent="0">
              <a:buNone/>
            </a:pPr>
            <a:r>
              <a:rPr lang="fr-FR" dirty="0">
                <a:latin typeface="+mj-lt"/>
                <a:ea typeface="Batang" panose="020B0503020000020004" pitchFamily="18" charset="-127"/>
                <a:cs typeface="Segoe UI Semibold" panose="020B0702040204020203" pitchFamily="34" charset="0"/>
              </a:rPr>
              <a:t>			</a:t>
            </a:r>
            <a:r>
              <a:rPr lang="fr-FR">
                <a:latin typeface="+mj-lt"/>
                <a:ea typeface="Batang" panose="020B0503020000020004" pitchFamily="18" charset="-127"/>
                <a:cs typeface="Segoe UI Semibold" panose="020B0702040204020203" pitchFamily="34" charset="0"/>
              </a:rPr>
              <a:t>	</a:t>
            </a:r>
            <a:endParaRPr lang="fr-FR" dirty="0">
              <a:latin typeface="+mj-lt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  <p:pic>
        <p:nvPicPr>
          <p:cNvPr id="29" name="Image 28" descr="Une image contenant clipart&#10;&#10;Description générée avec un niveau de confiance élevé">
            <a:extLst>
              <a:ext uri="{FF2B5EF4-FFF2-40B4-BE49-F238E27FC236}">
                <a16:creationId xmlns:a16="http://schemas.microsoft.com/office/drawing/2014/main" id="{CB501F11-3A3F-430B-88CF-D332A5332F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63" y="5749927"/>
            <a:ext cx="881099" cy="291094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7431D8E-8743-4AD2-B0E7-7F0755FAD48C}"/>
              </a:ext>
            </a:extLst>
          </p:cNvPr>
          <p:cNvSpPr txBox="1"/>
          <p:nvPr/>
        </p:nvSpPr>
        <p:spPr>
          <a:xfrm>
            <a:off x="317017" y="6155321"/>
            <a:ext cx="2247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>
                <a:solidFill>
                  <a:schemeClr val="tx2">
                    <a:lumMod val="60000"/>
                    <a:lumOff val="40000"/>
                  </a:schemeClr>
                </a:solidFill>
              </a:rPr>
              <a:t>2022</a:t>
            </a:r>
            <a:endParaRPr lang="fr-FR" sz="1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826A49-7AD7-44F1-9851-AFC9FB05A430}"/>
              </a:ext>
            </a:extLst>
          </p:cNvPr>
          <p:cNvSpPr/>
          <p:nvPr/>
        </p:nvSpPr>
        <p:spPr>
          <a:xfrm>
            <a:off x="10807700" y="101600"/>
            <a:ext cx="1384300" cy="50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A7F7DA2-6F5B-4401-969A-1D9D20942F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118" y="5910149"/>
            <a:ext cx="3017093" cy="666601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20D92F0-0D3B-3437-FAA4-9FB5FF7823EF}"/>
              </a:ext>
            </a:extLst>
          </p:cNvPr>
          <p:cNvSpPr txBox="1"/>
          <p:nvPr/>
        </p:nvSpPr>
        <p:spPr>
          <a:xfrm>
            <a:off x="1957191" y="5827114"/>
            <a:ext cx="60939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fr-FR">
                <a:latin typeface="+mj-lt"/>
                <a:ea typeface="Batang" panose="020B0503020000020004" pitchFamily="18" charset="-127"/>
                <a:cs typeface="Segoe UI Semibold" panose="020B0702040204020203" pitchFamily="34" charset="0"/>
              </a:rPr>
              <a:t>Partie 2/2</a:t>
            </a:r>
          </a:p>
          <a:p>
            <a:pPr marL="0" indent="0">
              <a:buNone/>
            </a:pPr>
            <a:r>
              <a:rPr lang="fr-FR">
                <a:latin typeface="+mj-lt"/>
                <a:ea typeface="Batang" panose="020B0503020000020004" pitchFamily="18" charset="-127"/>
                <a:cs typeface="Segoe UI Semibold" panose="020B0702040204020203" pitchFamily="34" charset="0"/>
              </a:rPr>
              <a:t>A. HUBERT</a:t>
            </a:r>
            <a:endParaRPr lang="fr-FR" dirty="0">
              <a:latin typeface="+mj-lt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36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Rayonnement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EEB14A9-C5B3-4B03-8ECB-CD2145C03A15}"/>
              </a:ext>
            </a:extLst>
          </p:cNvPr>
          <p:cNvSpPr/>
          <p:nvPr/>
        </p:nvSpPr>
        <p:spPr>
          <a:xfrm>
            <a:off x="6092535" y="1991263"/>
            <a:ext cx="568989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cs typeface="Arial" pitchFamily="34" charset="0"/>
              </a:rPr>
              <a:t>Linéarisation</a:t>
            </a:r>
          </a:p>
          <a:p>
            <a:endParaRPr lang="fr-FR" dirty="0">
              <a:cs typeface="Arial" pitchFamily="34" charset="0"/>
            </a:endParaRPr>
          </a:p>
          <a:p>
            <a:endParaRPr lang="fr-FR" dirty="0">
              <a:cs typeface="Arial" pitchFamily="34" charset="0"/>
            </a:endParaRPr>
          </a:p>
          <a:p>
            <a:r>
              <a:rPr lang="fr-FR" dirty="0">
                <a:cs typeface="Arial" pitchFamily="34" charset="0"/>
              </a:rPr>
              <a:t>Méthode simplifiée : enceinte fictive</a:t>
            </a:r>
          </a:p>
          <a:p>
            <a:endParaRPr lang="fr-FR" dirty="0">
              <a:cs typeface="Arial" pitchFamily="34" charset="0"/>
            </a:endParaRPr>
          </a:p>
          <a:p>
            <a:endParaRPr lang="fr-FR" dirty="0">
              <a:cs typeface="Arial" pitchFamily="34" charset="0"/>
            </a:endParaRPr>
          </a:p>
          <a:p>
            <a:r>
              <a:rPr lang="fr-FR" dirty="0">
                <a:cs typeface="Arial" pitchFamily="34" charset="0"/>
              </a:rPr>
              <a:t>Mise en œuvre des radiosités possible </a:t>
            </a:r>
            <a:br>
              <a:rPr lang="fr-FR" dirty="0">
                <a:cs typeface="Arial" pitchFamily="34" charset="0"/>
              </a:rPr>
            </a:br>
            <a:r>
              <a:rPr lang="fr-FR" dirty="0">
                <a:cs typeface="Arial" pitchFamily="34" charset="0"/>
              </a:rPr>
              <a:t>(nécessite un calcul des facteurs de forme)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3DE2B4-DCA7-4689-9117-C172F40C8406}"/>
              </a:ext>
            </a:extLst>
          </p:cNvPr>
          <p:cNvSpPr/>
          <p:nvPr/>
        </p:nvSpPr>
        <p:spPr>
          <a:xfrm rot="5400000">
            <a:off x="-861788" y="3799184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7DDE3-F693-4E41-9084-79A5DD715A94}"/>
              </a:ext>
            </a:extLst>
          </p:cNvPr>
          <p:cNvSpPr/>
          <p:nvPr/>
        </p:nvSpPr>
        <p:spPr>
          <a:xfrm rot="10800000">
            <a:off x="1246909" y="5827712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9604C3-37D4-4733-BA50-30889B6DE423}"/>
              </a:ext>
            </a:extLst>
          </p:cNvPr>
          <p:cNvSpPr/>
          <p:nvPr/>
        </p:nvSpPr>
        <p:spPr>
          <a:xfrm rot="10800000">
            <a:off x="1246909" y="1814294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67E77-137B-4115-AB4C-5D195DBD6B9B}"/>
              </a:ext>
            </a:extLst>
          </p:cNvPr>
          <p:cNvSpPr/>
          <p:nvPr/>
        </p:nvSpPr>
        <p:spPr>
          <a:xfrm rot="5400000">
            <a:off x="3424462" y="3842823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04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Sources – Chauffage/Refroidissement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EEB14A9-C5B3-4B03-8ECB-CD2145C03A15}"/>
              </a:ext>
            </a:extLst>
          </p:cNvPr>
          <p:cNvSpPr/>
          <p:nvPr/>
        </p:nvSpPr>
        <p:spPr>
          <a:xfrm>
            <a:off x="6263985" y="2591338"/>
            <a:ext cx="43939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cs typeface="Arial" pitchFamily="34" charset="0"/>
              </a:rPr>
              <a:t>La répartition de la puissance dépend du système : une fraction peut être répartie sur les murs ou sur l’air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3DE2B4-DCA7-4689-9117-C172F40C8406}"/>
              </a:ext>
            </a:extLst>
          </p:cNvPr>
          <p:cNvSpPr/>
          <p:nvPr/>
        </p:nvSpPr>
        <p:spPr>
          <a:xfrm rot="5400000">
            <a:off x="-861788" y="3799184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7DDE3-F693-4E41-9084-79A5DD715A94}"/>
              </a:ext>
            </a:extLst>
          </p:cNvPr>
          <p:cNvSpPr/>
          <p:nvPr/>
        </p:nvSpPr>
        <p:spPr>
          <a:xfrm rot="10800000">
            <a:off x="1246909" y="5827712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9604C3-37D4-4733-BA50-30889B6DE423}"/>
              </a:ext>
            </a:extLst>
          </p:cNvPr>
          <p:cNvSpPr/>
          <p:nvPr/>
        </p:nvSpPr>
        <p:spPr>
          <a:xfrm rot="10800000">
            <a:off x="1246909" y="1814294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367E77-137B-4115-AB4C-5D195DBD6B9B}"/>
              </a:ext>
            </a:extLst>
          </p:cNvPr>
          <p:cNvSpPr/>
          <p:nvPr/>
        </p:nvSpPr>
        <p:spPr>
          <a:xfrm rot="5400000">
            <a:off x="3424462" y="3842823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" name="Éclair 1">
            <a:extLst>
              <a:ext uri="{FF2B5EF4-FFF2-40B4-BE49-F238E27FC236}">
                <a16:creationId xmlns:a16="http://schemas.microsoft.com/office/drawing/2014/main" id="{27970196-7F4D-4D2C-B377-318BA17AFCC2}"/>
              </a:ext>
            </a:extLst>
          </p:cNvPr>
          <p:cNvSpPr/>
          <p:nvPr/>
        </p:nvSpPr>
        <p:spPr>
          <a:xfrm>
            <a:off x="1962150" y="3429000"/>
            <a:ext cx="485775" cy="1260767"/>
          </a:xfrm>
          <a:prstGeom prst="lightningBol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Étoile : 7 branches 2">
            <a:extLst>
              <a:ext uri="{FF2B5EF4-FFF2-40B4-BE49-F238E27FC236}">
                <a16:creationId xmlns:a16="http://schemas.microsoft.com/office/drawing/2014/main" id="{42C29D8E-BDCE-4FE7-9691-940978EEFBF3}"/>
              </a:ext>
            </a:extLst>
          </p:cNvPr>
          <p:cNvSpPr/>
          <p:nvPr/>
        </p:nvSpPr>
        <p:spPr>
          <a:xfrm>
            <a:off x="3016395" y="3733800"/>
            <a:ext cx="712715" cy="813092"/>
          </a:xfrm>
          <a:prstGeom prst="star7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9441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799" y="1030288"/>
            <a:ext cx="9990155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Sources – Flux solaires</a:t>
            </a:r>
          </a:p>
          <a:p>
            <a:pPr marL="0" indent="0">
              <a:buNone/>
            </a:pPr>
            <a:endParaRPr lang="fr-FR" sz="3600" b="1" dirty="0">
              <a:latin typeface="Avenir LT Std 65 Medium" panose="020B0603020203020204" pitchFamily="34" charset="0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2727301" y="2758306"/>
            <a:ext cx="2644075" cy="2587687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2" name="Connecteur droit 61"/>
          <p:cNvCxnSpPr/>
          <p:nvPr/>
        </p:nvCxnSpPr>
        <p:spPr>
          <a:xfrm flipH="1" flipV="1">
            <a:off x="1697995" y="3187051"/>
            <a:ext cx="890823" cy="66385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/>
              <p:cNvSpPr txBox="1"/>
              <p:nvPr/>
            </p:nvSpPr>
            <p:spPr>
              <a:xfrm>
                <a:off x="1186150" y="2808954"/>
                <a:ext cx="11140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𝜑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fr-FR" b="0" i="0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incident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accent4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3" name="ZoneTexte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6150" y="2808954"/>
                <a:ext cx="1114023" cy="369332"/>
              </a:xfrm>
              <a:prstGeom prst="rect">
                <a:avLst/>
              </a:prstGeom>
              <a:blipFill>
                <a:blip r:embed="rId3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ectangle 64"/>
          <p:cNvSpPr/>
          <p:nvPr/>
        </p:nvSpPr>
        <p:spPr>
          <a:xfrm>
            <a:off x="2684522" y="3518977"/>
            <a:ext cx="92101" cy="13170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66" name="Connecteur droit 65"/>
          <p:cNvCxnSpPr/>
          <p:nvPr/>
        </p:nvCxnSpPr>
        <p:spPr>
          <a:xfrm flipH="1">
            <a:off x="4291050" y="2799929"/>
            <a:ext cx="1" cy="27897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66"/>
          <p:cNvCxnSpPr>
            <a:endCxn id="69" idx="2"/>
          </p:cNvCxnSpPr>
          <p:nvPr/>
        </p:nvCxnSpPr>
        <p:spPr>
          <a:xfrm flipV="1">
            <a:off x="4664988" y="4843956"/>
            <a:ext cx="45981" cy="416824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ZoneTexte 67"/>
              <p:cNvSpPr txBox="1"/>
              <p:nvPr/>
            </p:nvSpPr>
            <p:spPr>
              <a:xfrm>
                <a:off x="3858624" y="3030151"/>
                <a:ext cx="864852" cy="61279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dirty="0">
                  <a:solidFill>
                    <a:schemeClr val="accent4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8" name="ZoneTexte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8624" y="3030151"/>
                <a:ext cx="864852" cy="61279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ZoneTexte 68"/>
              <p:cNvSpPr txBox="1"/>
              <p:nvPr/>
            </p:nvSpPr>
            <p:spPr>
              <a:xfrm>
                <a:off x="4279986" y="4223209"/>
                <a:ext cx="861966" cy="6207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/>
                        </a:rPr>
                        <m:t>𝜑</m:t>
                      </m:r>
                      <m:r>
                        <a:rPr lang="fr-FR" b="0" i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ambria Math"/>
                        </a:rPr>
                        <m:t>×</m:t>
                      </m:r>
                      <m:f>
                        <m:fPr>
                          <m:ctrlPr>
                            <a:rPr lang="fr-FR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fr-FR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fr-FR" b="0" i="1" smtClean="0">
                                  <a:solidFill>
                                    <a:schemeClr val="accent4">
                                      <a:lumMod val="75000"/>
                                    </a:schemeClr>
                                  </a:solidFill>
                                  <a:latin typeface="Cambria Math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fr-FR" b="0" i="1" smtClean="0">
                              <a:solidFill>
                                <a:schemeClr val="accent4">
                                  <a:lumMod val="75000"/>
                                </a:schemeClr>
                              </a:solidFill>
                              <a:latin typeface="Cambria Math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fr-FR" dirty="0">
                  <a:solidFill>
                    <a:schemeClr val="accent4">
                      <a:lumMod val="7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mc:Choice>
        <mc:Fallback xmlns="">
          <p:sp>
            <p:nvSpPr>
              <p:cNvPr id="69" name="ZoneTexte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9986" y="4223209"/>
                <a:ext cx="861966" cy="6207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necteur droit 72"/>
          <p:cNvCxnSpPr/>
          <p:nvPr/>
        </p:nvCxnSpPr>
        <p:spPr>
          <a:xfrm flipH="1">
            <a:off x="5061914" y="4177491"/>
            <a:ext cx="242822" cy="117613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2" descr="C:\Users\bogdanm\Desktop\médiathèque\PARIS-EST-Gare-1310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2" t="-1288" r="682" b="1288"/>
          <a:stretch/>
        </p:blipFill>
        <p:spPr bwMode="auto">
          <a:xfrm flipH="1">
            <a:off x="6621000" y="2736824"/>
            <a:ext cx="2630650" cy="263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Flèche droite 20"/>
          <p:cNvSpPr/>
          <p:nvPr/>
        </p:nvSpPr>
        <p:spPr>
          <a:xfrm rot="2010028">
            <a:off x="2304167" y="3972479"/>
            <a:ext cx="1788849" cy="1024775"/>
          </a:xfrm>
          <a:custGeom>
            <a:avLst/>
            <a:gdLst>
              <a:gd name="connsiteX0" fmla="*/ 0 w 2834196"/>
              <a:gd name="connsiteY0" fmla="*/ 373773 h 1495090"/>
              <a:gd name="connsiteX1" fmla="*/ 2086651 w 2834196"/>
              <a:gd name="connsiteY1" fmla="*/ 373773 h 1495090"/>
              <a:gd name="connsiteX2" fmla="*/ 2086651 w 2834196"/>
              <a:gd name="connsiteY2" fmla="*/ 0 h 1495090"/>
              <a:gd name="connsiteX3" fmla="*/ 2834196 w 2834196"/>
              <a:gd name="connsiteY3" fmla="*/ 747545 h 1495090"/>
              <a:gd name="connsiteX4" fmla="*/ 2086651 w 2834196"/>
              <a:gd name="connsiteY4" fmla="*/ 1495090 h 1495090"/>
              <a:gd name="connsiteX5" fmla="*/ 2086651 w 2834196"/>
              <a:gd name="connsiteY5" fmla="*/ 1121318 h 1495090"/>
              <a:gd name="connsiteX6" fmla="*/ 0 w 2834196"/>
              <a:gd name="connsiteY6" fmla="*/ 1121318 h 1495090"/>
              <a:gd name="connsiteX7" fmla="*/ 0 w 2834196"/>
              <a:gd name="connsiteY7" fmla="*/ 373773 h 1495090"/>
              <a:gd name="connsiteX0" fmla="*/ 0 w 3485344"/>
              <a:gd name="connsiteY0" fmla="*/ 73727 h 1495090"/>
              <a:gd name="connsiteX1" fmla="*/ 2737799 w 3485344"/>
              <a:gd name="connsiteY1" fmla="*/ 373773 h 1495090"/>
              <a:gd name="connsiteX2" fmla="*/ 2737799 w 3485344"/>
              <a:gd name="connsiteY2" fmla="*/ 0 h 1495090"/>
              <a:gd name="connsiteX3" fmla="*/ 3485344 w 3485344"/>
              <a:gd name="connsiteY3" fmla="*/ 747545 h 1495090"/>
              <a:gd name="connsiteX4" fmla="*/ 2737799 w 3485344"/>
              <a:gd name="connsiteY4" fmla="*/ 1495090 h 1495090"/>
              <a:gd name="connsiteX5" fmla="*/ 2737799 w 3485344"/>
              <a:gd name="connsiteY5" fmla="*/ 1121318 h 1495090"/>
              <a:gd name="connsiteX6" fmla="*/ 651148 w 3485344"/>
              <a:gd name="connsiteY6" fmla="*/ 1121318 h 1495090"/>
              <a:gd name="connsiteX7" fmla="*/ 0 w 3485344"/>
              <a:gd name="connsiteY7" fmla="*/ 73727 h 1495090"/>
              <a:gd name="connsiteX0" fmla="*/ 0 w 3485344"/>
              <a:gd name="connsiteY0" fmla="*/ 73727 h 1495090"/>
              <a:gd name="connsiteX1" fmla="*/ 2737799 w 3485344"/>
              <a:gd name="connsiteY1" fmla="*/ 373773 h 1495090"/>
              <a:gd name="connsiteX2" fmla="*/ 2737799 w 3485344"/>
              <a:gd name="connsiteY2" fmla="*/ 0 h 1495090"/>
              <a:gd name="connsiteX3" fmla="*/ 3485344 w 3485344"/>
              <a:gd name="connsiteY3" fmla="*/ 747545 h 1495090"/>
              <a:gd name="connsiteX4" fmla="*/ 2737799 w 3485344"/>
              <a:gd name="connsiteY4" fmla="*/ 1495090 h 1495090"/>
              <a:gd name="connsiteX5" fmla="*/ 2737799 w 3485344"/>
              <a:gd name="connsiteY5" fmla="*/ 1121318 h 1495090"/>
              <a:gd name="connsiteX6" fmla="*/ 687458 w 3485344"/>
              <a:gd name="connsiteY6" fmla="*/ 1097285 h 1495090"/>
              <a:gd name="connsiteX7" fmla="*/ 0 w 3485344"/>
              <a:gd name="connsiteY7" fmla="*/ 73727 h 1495090"/>
              <a:gd name="connsiteX0" fmla="*/ 0 w 3886473"/>
              <a:gd name="connsiteY0" fmla="*/ 0 h 1560606"/>
              <a:gd name="connsiteX1" fmla="*/ 3138928 w 3886473"/>
              <a:gd name="connsiteY1" fmla="*/ 439289 h 1560606"/>
              <a:gd name="connsiteX2" fmla="*/ 3138928 w 3886473"/>
              <a:gd name="connsiteY2" fmla="*/ 65516 h 1560606"/>
              <a:gd name="connsiteX3" fmla="*/ 3886473 w 3886473"/>
              <a:gd name="connsiteY3" fmla="*/ 813061 h 1560606"/>
              <a:gd name="connsiteX4" fmla="*/ 3138928 w 3886473"/>
              <a:gd name="connsiteY4" fmla="*/ 1560606 h 1560606"/>
              <a:gd name="connsiteX5" fmla="*/ 3138928 w 3886473"/>
              <a:gd name="connsiteY5" fmla="*/ 1186834 h 1560606"/>
              <a:gd name="connsiteX6" fmla="*/ 1088587 w 3886473"/>
              <a:gd name="connsiteY6" fmla="*/ 1162801 h 1560606"/>
              <a:gd name="connsiteX7" fmla="*/ 0 w 3886473"/>
              <a:gd name="connsiteY7" fmla="*/ 0 h 1560606"/>
              <a:gd name="connsiteX0" fmla="*/ 0 w 3886473"/>
              <a:gd name="connsiteY0" fmla="*/ 0 h 1601300"/>
              <a:gd name="connsiteX1" fmla="*/ 3138928 w 3886473"/>
              <a:gd name="connsiteY1" fmla="*/ 439289 h 1601300"/>
              <a:gd name="connsiteX2" fmla="*/ 3138928 w 3886473"/>
              <a:gd name="connsiteY2" fmla="*/ 65516 h 1601300"/>
              <a:gd name="connsiteX3" fmla="*/ 3886473 w 3886473"/>
              <a:gd name="connsiteY3" fmla="*/ 813061 h 1601300"/>
              <a:gd name="connsiteX4" fmla="*/ 3138928 w 3886473"/>
              <a:gd name="connsiteY4" fmla="*/ 1560606 h 1601300"/>
              <a:gd name="connsiteX5" fmla="*/ 3138928 w 3886473"/>
              <a:gd name="connsiteY5" fmla="*/ 1186834 h 1601300"/>
              <a:gd name="connsiteX6" fmla="*/ 1479729 w 3886473"/>
              <a:gd name="connsiteY6" fmla="*/ 1601300 h 1601300"/>
              <a:gd name="connsiteX7" fmla="*/ 0 w 3886473"/>
              <a:gd name="connsiteY7" fmla="*/ 0 h 160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86473" h="1601300">
                <a:moveTo>
                  <a:pt x="0" y="0"/>
                </a:moveTo>
                <a:lnTo>
                  <a:pt x="3138928" y="439289"/>
                </a:lnTo>
                <a:lnTo>
                  <a:pt x="3138928" y="65516"/>
                </a:lnTo>
                <a:lnTo>
                  <a:pt x="3886473" y="813061"/>
                </a:lnTo>
                <a:lnTo>
                  <a:pt x="3138928" y="1560606"/>
                </a:lnTo>
                <a:lnTo>
                  <a:pt x="3138928" y="1186834"/>
                </a:lnTo>
                <a:lnTo>
                  <a:pt x="1479729" y="16013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00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1924547" y="2085634"/>
            <a:ext cx="34468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latin typeface="+mj-lt"/>
                <a:cs typeface="Segoe UI" panose="020B0502040204020203" pitchFamily="34" charset="0"/>
              </a:rPr>
              <a:t>Modèle</a:t>
            </a:r>
          </a:p>
          <a:p>
            <a:pPr algn="ctr"/>
            <a:endParaRPr lang="fr-FR" sz="1400" dirty="0">
              <a:solidFill>
                <a:schemeClr val="bg1">
                  <a:lumMod val="65000"/>
                </a:schemeClr>
              </a:solidFill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6341217" y="2085634"/>
            <a:ext cx="1607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>
                <a:latin typeface="+mj-lt"/>
                <a:cs typeface="Segoe UI" panose="020B0502040204020203" pitchFamily="34" charset="0"/>
              </a:rPr>
              <a:t>Réel</a:t>
            </a:r>
            <a:endParaRPr lang="fr-FR" b="1" dirty="0">
              <a:latin typeface="+mj-lt"/>
              <a:cs typeface="Segoe UI" panose="020B0502040204020203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777532" y="5541940"/>
            <a:ext cx="25436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i="1" dirty="0">
                <a:cs typeface="Arial" pitchFamily="34" charset="0"/>
              </a:rPr>
              <a:t>Répartition au prorata des surfaces</a:t>
            </a:r>
            <a:endParaRPr lang="fr-FR" i="1" dirty="0"/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853F394D-4313-4E57-8CEF-BD9E1890C204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58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Débits d’air – Méthode des « Z »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EB14A9-C5B3-4B03-8ECB-CD2145C03A15}"/>
                  </a:ext>
                </a:extLst>
              </p:cNvPr>
              <p:cNvSpPr/>
              <p:nvPr/>
            </p:nvSpPr>
            <p:spPr>
              <a:xfrm>
                <a:off x="931179" y="1930400"/>
                <a:ext cx="4393980" cy="46656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cs typeface="Arial" pitchFamily="34" charset="0"/>
                  </a:rPr>
                  <a:t>Equation de base / Origine</a:t>
                </a:r>
              </a:p>
              <a:p>
                <a:endParaRPr lang="fr-FR" dirty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  <a:cs typeface="Arial" pitchFamily="34" charset="0"/>
                        </a:rPr>
                        <m:t>Δ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𝑍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𝑣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fr-FR" dirty="0">
                  <a:cs typeface="Arial" pitchFamily="34" charset="0"/>
                </a:endParaRPr>
              </a:p>
              <a:p>
                <a:endParaRPr lang="fr-FR" dirty="0">
                  <a:cs typeface="Arial" pitchFamily="34" charset="0"/>
                </a:endParaRPr>
              </a:p>
              <a:p>
                <a:r>
                  <a:rPr lang="fr-FR" dirty="0">
                    <a:cs typeface="Arial" pitchFamily="34" charset="0"/>
                  </a:rPr>
                  <a:t>Système d’équations</a:t>
                </a:r>
              </a:p>
              <a:p>
                <a:endParaRPr lang="fr-FR" dirty="0">
                  <a:cs typeface="Arial" pitchFamily="34" charset="0"/>
                </a:endParaRPr>
              </a:p>
              <a:p>
                <a:endParaRPr lang="fr-FR" dirty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  <m:r>
                        <a:rPr lang="fr-FR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𝑍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  <a:cs typeface="Arial" pitchFamily="34" charset="0"/>
                        </a:rPr>
                        <m:t>×</m:t>
                      </m:r>
                      <m:sSubSup>
                        <m:sSubSupPr>
                          <m:ctrlP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𝑣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1</m:t>
                          </m:r>
                        </m:sub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fr-FR" dirty="0">
                  <a:cs typeface="Arial" pitchFamily="34" charset="0"/>
                </a:endParaRPr>
              </a:p>
              <a:p>
                <a:endParaRPr lang="fr-FR" dirty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</m:ctrlPr>
                        </m:sSubPr>
                        <m:e>
                          <m:r>
                            <a:rPr lang="fr-FR" i="1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𝑝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  <a:cs typeface="Arial" pitchFamily="34" charset="0"/>
                            </a:rPr>
                            <m:t>2</m:t>
                          </m:r>
                        </m:sub>
                      </m:sSub>
                      <m:r>
                        <a:rPr lang="fr-FR" i="1">
                          <a:latin typeface="Cambria Math" panose="02040503050406030204" pitchFamily="18" charset="0"/>
                          <a:cs typeface="Arial" pitchFamily="34" charset="0"/>
                        </a:rPr>
                        <m:t>−</m:t>
                      </m:r>
                      <m:r>
                        <a:rPr lang="fr-FR" i="1">
                          <a:latin typeface="Cambria Math" panose="02040503050406030204" pitchFamily="18" charset="0"/>
                          <a:cs typeface="Arial" pitchFamily="34" charset="0"/>
                        </a:rPr>
                        <m:t>𝑝</m:t>
                      </m:r>
                      <m:r>
                        <a:rPr lang="fr-FR" i="1">
                          <a:latin typeface="Cambria Math" panose="02040503050406030204" pitchFamily="18" charset="0"/>
                          <a:cs typeface="Arial" pitchFamily="34" charset="0"/>
                        </a:rPr>
                        <m:t>=…</m:t>
                      </m:r>
                    </m:oMath>
                  </m:oMathPara>
                </a14:m>
                <a:endParaRPr lang="fr-FR" dirty="0">
                  <a:cs typeface="Arial" pitchFamily="34" charset="0"/>
                </a:endParaRPr>
              </a:p>
              <a:p>
                <a:endParaRPr lang="fr-FR" dirty="0">
                  <a:cs typeface="Arial" pitchFamily="34" charset="0"/>
                </a:endParaRPr>
              </a:p>
              <a:p>
                <a:endParaRPr lang="fr-FR" dirty="0">
                  <a:cs typeface="Arial" pitchFamily="34" charset="0"/>
                </a:endParaRPr>
              </a:p>
              <a:p>
                <a:r>
                  <a:rPr lang="fr-FR" dirty="0">
                    <a:cs typeface="Arial" pitchFamily="34" charset="0"/>
                  </a:rPr>
                  <a:t>Résolution numérique</a:t>
                </a:r>
              </a:p>
              <a:p>
                <a:endParaRPr lang="fr-FR" dirty="0">
                  <a:cs typeface="Arial" pitchFamily="34" charset="0"/>
                </a:endParaRPr>
              </a:p>
              <a:p>
                <a:r>
                  <a:rPr lang="fr-FR" dirty="0">
                    <a:cs typeface="Arial" pitchFamily="34" charset="0"/>
                  </a:rPr>
                  <a:t>	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</m:num>
                      <m:den>
                        <m:r>
                          <a:rPr lang="fr-FR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√</m:t>
                        </m:r>
                        <m:r>
                          <a:rPr lang="fr-FR" i="1">
                            <a:latin typeface="Cambria Math" panose="02040503050406030204" pitchFamily="18" charset="0"/>
                            <a:cs typeface="Arial" pitchFamily="34" charset="0"/>
                          </a:rPr>
                          <m:t>|</m:t>
                        </m:r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  <m:r>
                          <a:rPr lang="fr-FR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−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𝑝</m:t>
                        </m:r>
                        <m:r>
                          <a:rPr lang="fr-FR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|</m:t>
                        </m:r>
                      </m:den>
                    </m:f>
                    <m:r>
                      <a:rPr lang="fr-FR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fr-FR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</m:ctrlPr>
                          </m:sSub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fr-FR" b="0" i="1" smtClean="0">
                                <a:latin typeface="Cambria Math" panose="02040503050406030204" pitchFamily="18" charset="0"/>
                                <a:cs typeface="Arial" pitchFamily="34" charset="0"/>
                              </a:rPr>
                              <m:t>1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𝑄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  <a:cs typeface="Arial" pitchFamily="34" charset="0"/>
                          </a:rPr>
                          <m:t>𝑣</m:t>
                        </m:r>
                      </m:sub>
                    </m:sSub>
                  </m:oMath>
                </a14:m>
                <a:endParaRPr lang="fr-FR" dirty="0">
                  <a:cs typeface="Arial" pitchFamily="34" charset="0"/>
                </a:endParaRPr>
              </a:p>
              <a:p>
                <a:endParaRPr lang="fr-FR" dirty="0">
                  <a:cs typeface="Arial" pitchFamily="34" charset="0"/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EEB14A9-C5B3-4B03-8ECB-CD2145C03A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179" y="1930400"/>
                <a:ext cx="4393980" cy="4665636"/>
              </a:xfrm>
              <a:prstGeom prst="rect">
                <a:avLst/>
              </a:prstGeom>
              <a:blipFill>
                <a:blip r:embed="rId4"/>
                <a:stretch>
                  <a:fillRect l="-1248" t="-7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4">
            <a:extLst>
              <a:ext uri="{FF2B5EF4-FFF2-40B4-BE49-F238E27FC236}">
                <a16:creationId xmlns:a16="http://schemas.microsoft.com/office/drawing/2014/main" id="{8FD34DC9-818A-4787-BCB6-89937F5AB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75" y="2376762"/>
            <a:ext cx="4393980" cy="3070667"/>
          </a:xfrm>
          <a:prstGeom prst="rect">
            <a:avLst/>
          </a:prstGeom>
        </p:spPr>
      </p:pic>
      <p:sp>
        <p:nvSpPr>
          <p:cNvPr id="2" name="Forme libre : forme 1">
            <a:extLst>
              <a:ext uri="{FF2B5EF4-FFF2-40B4-BE49-F238E27FC236}">
                <a16:creationId xmlns:a16="http://schemas.microsoft.com/office/drawing/2014/main" id="{A5D194E3-2465-40D0-952F-6BF535AD8C48}"/>
              </a:ext>
            </a:extLst>
          </p:cNvPr>
          <p:cNvSpPr/>
          <p:nvPr/>
        </p:nvSpPr>
        <p:spPr>
          <a:xfrm>
            <a:off x="6627304" y="2231472"/>
            <a:ext cx="3020036" cy="2734811"/>
          </a:xfrm>
          <a:custGeom>
            <a:avLst/>
            <a:gdLst>
              <a:gd name="connsiteX0" fmla="*/ 1174458 w 3020036"/>
              <a:gd name="connsiteY0" fmla="*/ 0 h 2533476"/>
              <a:gd name="connsiteX1" fmla="*/ 1174458 w 3020036"/>
              <a:gd name="connsiteY1" fmla="*/ 0 h 2533476"/>
              <a:gd name="connsiteX2" fmla="*/ 0 w 3020036"/>
              <a:gd name="connsiteY2" fmla="*/ 1208015 h 2533476"/>
              <a:gd name="connsiteX3" fmla="*/ 1870744 w 3020036"/>
              <a:gd name="connsiteY3" fmla="*/ 2533476 h 2533476"/>
              <a:gd name="connsiteX4" fmla="*/ 3020036 w 3020036"/>
              <a:gd name="connsiteY4" fmla="*/ 1543575 h 2533476"/>
              <a:gd name="connsiteX5" fmla="*/ 1174458 w 3020036"/>
              <a:gd name="connsiteY5" fmla="*/ 0 h 2533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20036" h="2533476">
                <a:moveTo>
                  <a:pt x="1174458" y="0"/>
                </a:moveTo>
                <a:lnTo>
                  <a:pt x="1174458" y="0"/>
                </a:lnTo>
                <a:lnTo>
                  <a:pt x="0" y="1208015"/>
                </a:lnTo>
                <a:lnTo>
                  <a:pt x="1870744" y="2533476"/>
                </a:lnTo>
                <a:lnTo>
                  <a:pt x="3020036" y="1543575"/>
                </a:lnTo>
                <a:lnTo>
                  <a:pt x="1174458" y="0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Picture 3">
            <a:extLst>
              <a:ext uri="{FF2B5EF4-FFF2-40B4-BE49-F238E27FC236}">
                <a16:creationId xmlns:a16="http://schemas.microsoft.com/office/drawing/2014/main" id="{324A79CA-25AC-4679-A425-7217BE9B7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6" r="9654" b="5716"/>
          <a:stretch/>
        </p:blipFill>
        <p:spPr bwMode="auto">
          <a:xfrm>
            <a:off x="10295914" y="163235"/>
            <a:ext cx="1092791" cy="86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 descr="https://lhypercube.arep.fr/wp-content/uploads/2018/04/COUPLAGES_coeff_Cp_AIVC.png">
            <a:extLst>
              <a:ext uri="{FF2B5EF4-FFF2-40B4-BE49-F238E27FC236}">
                <a16:creationId xmlns:a16="http://schemas.microsoft.com/office/drawing/2014/main" id="{145DA378-CCA3-4B5F-A47A-86B823AAD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2236" y="1148685"/>
            <a:ext cx="1809383" cy="120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625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Bilan sur zone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677694" y="3097641"/>
            <a:ext cx="1868569" cy="215894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00435" y="3097641"/>
            <a:ext cx="1868569" cy="215894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9009195" y="3999516"/>
            <a:ext cx="140483" cy="1391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0500052" y="4004625"/>
            <a:ext cx="140483" cy="1391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413924" y="3952990"/>
            <a:ext cx="621553" cy="2438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7" name="Connecteur droit 66"/>
          <p:cNvCxnSpPr>
            <a:stCxn id="63" idx="6"/>
            <a:endCxn id="66" idx="1"/>
          </p:cNvCxnSpPr>
          <p:nvPr/>
        </p:nvCxnSpPr>
        <p:spPr>
          <a:xfrm>
            <a:off x="9149678" y="4069111"/>
            <a:ext cx="264246" cy="5799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65" idx="2"/>
            <a:endCxn id="66" idx="3"/>
          </p:cNvCxnSpPr>
          <p:nvPr/>
        </p:nvCxnSpPr>
        <p:spPr>
          <a:xfrm flipH="1">
            <a:off x="10035477" y="4074220"/>
            <a:ext cx="464575" cy="69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7088045" y="2559054"/>
            <a:ext cx="140483" cy="1391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9009195" y="4011115"/>
            <a:ext cx="140483" cy="1391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 rot="2217396">
            <a:off x="7437773" y="3023590"/>
            <a:ext cx="775096" cy="2438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75" name="Connecteur droit 74"/>
          <p:cNvCxnSpPr>
            <a:stCxn id="69" idx="5"/>
            <a:endCxn id="74" idx="1"/>
          </p:cNvCxnSpPr>
          <p:nvPr/>
        </p:nvCxnSpPr>
        <p:spPr>
          <a:xfrm>
            <a:off x="7207955" y="2677860"/>
            <a:ext cx="307680" cy="23465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73" idx="1"/>
            <a:endCxn id="74" idx="3"/>
          </p:cNvCxnSpPr>
          <p:nvPr/>
        </p:nvCxnSpPr>
        <p:spPr>
          <a:xfrm flipH="1" flipV="1">
            <a:off x="8135007" y="3378508"/>
            <a:ext cx="894761" cy="65299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10787299" y="3884445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7299" y="3884445"/>
                <a:ext cx="47686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8599792" y="3896044"/>
                <a:ext cx="474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792" y="3896044"/>
                <a:ext cx="4745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/>
              <p:cNvSpPr txBox="1"/>
              <p:nvPr/>
            </p:nvSpPr>
            <p:spPr>
              <a:xfrm>
                <a:off x="6447678" y="2259317"/>
                <a:ext cx="640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ZoneTexte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7678" y="2259317"/>
                <a:ext cx="6403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ZoneTexte 79"/>
          <p:cNvSpPr txBox="1"/>
          <p:nvPr/>
        </p:nvSpPr>
        <p:spPr>
          <a:xfrm>
            <a:off x="8322034" y="4640640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+Sources</a:t>
            </a:r>
          </a:p>
        </p:txBody>
      </p:sp>
      <p:cxnSp>
        <p:nvCxnSpPr>
          <p:cNvPr id="81" name="Connecteur droit 80"/>
          <p:cNvCxnSpPr/>
          <p:nvPr/>
        </p:nvCxnSpPr>
        <p:spPr>
          <a:xfrm flipH="1" flipV="1">
            <a:off x="6850747" y="3367647"/>
            <a:ext cx="890823" cy="66385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/>
              <p:cNvSpPr txBox="1"/>
              <p:nvPr/>
            </p:nvSpPr>
            <p:spPr>
              <a:xfrm>
                <a:off x="6417737" y="2998315"/>
                <a:ext cx="410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𝜑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ZoneTexte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737" y="2998315"/>
                <a:ext cx="410818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68002" y="1811071"/>
                <a:ext cx="5711018" cy="42351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cs typeface="Arial" pitchFamily="34" charset="0"/>
                  </a:rPr>
                  <a:t>Ecriture du bilan de principe </a:t>
                </a:r>
              </a:p>
              <a:p>
                <a:endParaRPr lang="fr-FR" dirty="0">
                  <a:cs typeface="Arial" pitchFamily="34" charset="0"/>
                </a:endParaRPr>
              </a:p>
              <a:p>
                <a:endParaRPr lang="fr-FR" dirty="0">
                  <a:cs typeface="Arial" pitchFamily="34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lang="fr-F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𝑒𝑥𝑡</m:t>
                              </m:r>
                            </m:sub>
                          </m:s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fr-FR" b="0" i="0" smtClean="0">
                          <a:latin typeface="Cambria Math" panose="02040503050406030204" pitchFamily="18" charset="0"/>
                        </a:rPr>
                        <m:t>Σ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sub>
                          </m:sSub>
                          <m:r>
                            <a:rPr lang="fr-FR" b="0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fr-F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fr-FR" b="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Les températures des parois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fr-FR" dirty="0"/>
                  <a:t> proviennent de la résolution dynamique du transfert.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i="1" dirty="0"/>
                  <a:t>Nota Bene </a:t>
                </a:r>
                <a:r>
                  <a:rPr lang="fr-FR" dirty="0"/>
                  <a:t>– Existence de modèles dits zonaux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02" y="1811071"/>
                <a:ext cx="5711018" cy="4235134"/>
              </a:xfrm>
              <a:prstGeom prst="rect">
                <a:avLst/>
              </a:prstGeom>
              <a:blipFill>
                <a:blip r:embed="rId7"/>
                <a:stretch>
                  <a:fillRect l="-961" t="-719" b="-14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015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Prise en main </a:t>
            </a:r>
            <a:r>
              <a:rPr lang="fr-FR" sz="3600" b="1" i="1" dirty="0" err="1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DesignBuilder</a:t>
            </a:r>
            <a:endParaRPr lang="fr-FR" sz="3600" b="1" i="1" dirty="0">
              <a:latin typeface="Avenir LT Std 65 Medium" panose="020B0603020203020204" pitchFamily="34" charset="0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358D8DCF-AED5-47E5-86EF-719262AD46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700" y="4028395"/>
            <a:ext cx="3173973" cy="1781175"/>
          </a:xfrm>
          <a:prstGeom prst="rect">
            <a:avLst/>
          </a:prstGeom>
        </p:spPr>
      </p:pic>
      <p:pic>
        <p:nvPicPr>
          <p:cNvPr id="14" name="Image 13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1CEF516E-5964-481D-A557-FFB26EA4D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555" y="2210168"/>
            <a:ext cx="1238840" cy="891233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2BC6CA36-AB44-45D7-8DC6-2300B2BE0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56" y="4389153"/>
            <a:ext cx="2660887" cy="2231550"/>
          </a:xfrm>
          <a:prstGeom prst="rect">
            <a:avLst/>
          </a:prstGeom>
        </p:spPr>
      </p:pic>
      <p:pic>
        <p:nvPicPr>
          <p:cNvPr id="16" name="Image 1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863AFBC-DDB3-433A-A171-12E9DBAB500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15164" r="29699"/>
          <a:stretch/>
        </p:blipFill>
        <p:spPr>
          <a:xfrm>
            <a:off x="1300161" y="1896487"/>
            <a:ext cx="1362075" cy="1272179"/>
          </a:xfrm>
          <a:prstGeom prst="rect">
            <a:avLst/>
          </a:prstGeom>
        </p:spPr>
      </p:pic>
      <p:pic>
        <p:nvPicPr>
          <p:cNvPr id="46" name="Image 45" descr="Une image contenant texte&#10;&#10;Description générée automatiquement">
            <a:extLst>
              <a:ext uri="{FF2B5EF4-FFF2-40B4-BE49-F238E27FC236}">
                <a16:creationId xmlns:a16="http://schemas.microsoft.com/office/drawing/2014/main" id="{0FF8288B-19FD-49EF-A041-BED1EEA31D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4" t="15164" r="29699"/>
          <a:stretch/>
        </p:blipFill>
        <p:spPr>
          <a:xfrm>
            <a:off x="9772650" y="2041205"/>
            <a:ext cx="1362075" cy="127217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884CDEF-61C4-4915-8922-D1754085243F}"/>
              </a:ext>
            </a:extLst>
          </p:cNvPr>
          <p:cNvSpPr/>
          <p:nvPr/>
        </p:nvSpPr>
        <p:spPr>
          <a:xfrm>
            <a:off x="1130743" y="3269640"/>
            <a:ext cx="22696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cs typeface="Arial" pitchFamily="34" charset="0"/>
              </a:rPr>
              <a:t>Modeleur 3D </a:t>
            </a:r>
            <a:br>
              <a:rPr lang="fr-FR" dirty="0">
                <a:cs typeface="Arial" pitchFamily="34" charset="0"/>
              </a:rPr>
            </a:br>
            <a:r>
              <a:rPr lang="fr-FR" dirty="0">
                <a:cs typeface="Arial" pitchFamily="34" charset="0"/>
              </a:rPr>
              <a:t>+ interface pour écrire un IDF </a:t>
            </a:r>
            <a:endParaRPr lang="fr-FR" dirty="0"/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03D8B98C-F651-4B57-8BFF-A8E2C667BE28}"/>
              </a:ext>
            </a:extLst>
          </p:cNvPr>
          <p:cNvCxnSpPr>
            <a:cxnSpLocks/>
          </p:cNvCxnSpPr>
          <p:nvPr/>
        </p:nvCxnSpPr>
        <p:spPr>
          <a:xfrm>
            <a:off x="3166546" y="2655785"/>
            <a:ext cx="1548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C276BDF-AFF3-4EF1-AC21-06BADB668A0C}"/>
              </a:ext>
            </a:extLst>
          </p:cNvPr>
          <p:cNvSpPr/>
          <p:nvPr/>
        </p:nvSpPr>
        <p:spPr>
          <a:xfrm>
            <a:off x="4950367" y="3313384"/>
            <a:ext cx="28771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cs typeface="Arial" pitchFamily="34" charset="0"/>
              </a:rPr>
              <a:t>Moteur de calcul </a:t>
            </a:r>
          </a:p>
          <a:p>
            <a:endParaRPr lang="fr-FR" dirty="0">
              <a:cs typeface="Arial" pitchFamily="34" charset="0"/>
            </a:endParaRPr>
          </a:p>
          <a:p>
            <a:r>
              <a:rPr lang="fr-FR" dirty="0">
                <a:cs typeface="Arial" pitchFamily="34" charset="0"/>
              </a:rPr>
              <a:t>+ lit un IDF</a:t>
            </a:r>
          </a:p>
          <a:p>
            <a:endParaRPr lang="fr-FR" dirty="0"/>
          </a:p>
          <a:p>
            <a:r>
              <a:rPr lang="fr-FR" dirty="0"/>
              <a:t>+ a besoin d’un fichier météo (EPW)</a:t>
            </a:r>
          </a:p>
          <a:p>
            <a:endParaRPr lang="fr-FR" dirty="0"/>
          </a:p>
          <a:p>
            <a:r>
              <a:rPr lang="fr-FR" dirty="0"/>
              <a:t>+ produit un fichier résultat (ESO)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E41935B-8BA7-4B86-AF81-88D4700AD984}"/>
              </a:ext>
            </a:extLst>
          </p:cNvPr>
          <p:cNvSpPr/>
          <p:nvPr/>
        </p:nvSpPr>
        <p:spPr>
          <a:xfrm>
            <a:off x="9377449" y="3269640"/>
            <a:ext cx="24472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 dirty="0">
                <a:cs typeface="Arial" pitchFamily="34" charset="0"/>
              </a:rPr>
              <a:t>Lecture des résultats</a:t>
            </a:r>
            <a:endParaRPr lang="fr-FR" b="1" dirty="0"/>
          </a:p>
        </p:txBody>
      </p: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6F765CDC-546D-4E76-B2C0-46E0CF5D03A2}"/>
              </a:ext>
            </a:extLst>
          </p:cNvPr>
          <p:cNvCxnSpPr>
            <a:cxnSpLocks/>
          </p:cNvCxnSpPr>
          <p:nvPr/>
        </p:nvCxnSpPr>
        <p:spPr>
          <a:xfrm>
            <a:off x="7318371" y="2677294"/>
            <a:ext cx="15483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507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Cas d’étude</a:t>
            </a:r>
            <a:endParaRPr lang="fr-FR" sz="3600" b="1" i="1" dirty="0">
              <a:latin typeface="Avenir LT Std 65 Medium" panose="020B0603020203020204" pitchFamily="34" charset="0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178D670A-615D-4753-68F5-7C5ABA822A7C}"/>
              </a:ext>
            </a:extLst>
          </p:cNvPr>
          <p:cNvSpPr txBox="1"/>
          <p:nvPr/>
        </p:nvSpPr>
        <p:spPr>
          <a:xfrm>
            <a:off x="5310166" y="622787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Atrium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18157E4-79AB-4AC9-C043-C28FAC332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1942458"/>
            <a:ext cx="6248400" cy="426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226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Prise en main </a:t>
            </a:r>
            <a:r>
              <a:rPr lang="fr-FR" sz="3600" b="1" i="1" dirty="0" err="1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EnergyPlus</a:t>
            </a:r>
            <a:endParaRPr lang="fr-FR" sz="3600" b="1" i="1" dirty="0">
              <a:latin typeface="Avenir LT Std 65 Medium" panose="020B0603020203020204" pitchFamily="34" charset="0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544DA3BF-1F10-439A-938D-7F320F02B674}"/>
              </a:ext>
            </a:extLst>
          </p:cNvPr>
          <p:cNvCxnSpPr>
            <a:cxnSpLocks/>
          </p:cNvCxnSpPr>
          <p:nvPr/>
        </p:nvCxnSpPr>
        <p:spPr>
          <a:xfrm>
            <a:off x="3387173" y="3170135"/>
            <a:ext cx="30517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 : en angle 5">
            <a:extLst>
              <a:ext uri="{FF2B5EF4-FFF2-40B4-BE49-F238E27FC236}">
                <a16:creationId xmlns:a16="http://schemas.microsoft.com/office/drawing/2014/main" id="{12F6875E-E9C4-4280-8D99-7AB9D7C6C86F}"/>
              </a:ext>
            </a:extLst>
          </p:cNvPr>
          <p:cNvCxnSpPr>
            <a:cxnSpLocks/>
          </p:cNvCxnSpPr>
          <p:nvPr/>
        </p:nvCxnSpPr>
        <p:spPr>
          <a:xfrm flipV="1">
            <a:off x="3387173" y="3171825"/>
            <a:ext cx="3051727" cy="24003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C0F8C3FC-EE57-4979-BF76-85E9AE83E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6" y="2354550"/>
            <a:ext cx="859782" cy="618535"/>
          </a:xfrm>
          <a:prstGeom prst="rect">
            <a:avLst/>
          </a:prstGeom>
        </p:spPr>
      </p:pic>
      <p:sp>
        <p:nvSpPr>
          <p:cNvPr id="2" name="Rectangle : carré corné 1">
            <a:extLst>
              <a:ext uri="{FF2B5EF4-FFF2-40B4-BE49-F238E27FC236}">
                <a16:creationId xmlns:a16="http://schemas.microsoft.com/office/drawing/2014/main" id="{8E1B6D2B-EE3B-4DB8-A17B-82410764D8D1}"/>
              </a:ext>
            </a:extLst>
          </p:cNvPr>
          <p:cNvSpPr/>
          <p:nvPr/>
        </p:nvSpPr>
        <p:spPr>
          <a:xfrm>
            <a:off x="1411568" y="1918061"/>
            <a:ext cx="1868569" cy="2226965"/>
          </a:xfrm>
          <a:prstGeom prst="foldedCorner">
            <a:avLst>
              <a:gd name="adj" fmla="val 1340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/>
              <a:t>Fichier .</a:t>
            </a:r>
            <a:r>
              <a:rPr lang="fr-FR" b="1" dirty="0" err="1"/>
              <a:t>idf</a:t>
            </a:r>
            <a:endParaRPr lang="fr-FR" b="1" dirty="0"/>
          </a:p>
          <a:p>
            <a:r>
              <a:rPr lang="fr-FR" dirty="0">
                <a:cs typeface="Arial" pitchFamily="34" charset="0"/>
              </a:rPr>
              <a:t>+Géométrie</a:t>
            </a:r>
            <a:br>
              <a:rPr lang="fr-FR" dirty="0">
                <a:cs typeface="Arial" pitchFamily="34" charset="0"/>
              </a:rPr>
            </a:br>
            <a:r>
              <a:rPr lang="fr-FR" dirty="0">
                <a:cs typeface="Arial" pitchFamily="34" charset="0"/>
              </a:rPr>
              <a:t>+Parois</a:t>
            </a:r>
          </a:p>
          <a:p>
            <a:r>
              <a:rPr lang="fr-FR" dirty="0">
                <a:cs typeface="Arial" pitchFamily="34" charset="0"/>
              </a:rPr>
              <a:t>+Systèmes</a:t>
            </a:r>
            <a:br>
              <a:rPr lang="fr-FR" dirty="0">
                <a:cs typeface="Arial" pitchFamily="34" charset="0"/>
              </a:rPr>
            </a:br>
            <a:r>
              <a:rPr lang="fr-FR" dirty="0">
                <a:cs typeface="Arial" pitchFamily="34" charset="0"/>
              </a:rPr>
              <a:t>+Plannings</a:t>
            </a:r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+Résultats voulus</a:t>
            </a:r>
            <a:endParaRPr lang="fr-FR" dirty="0"/>
          </a:p>
        </p:txBody>
      </p:sp>
      <p:sp>
        <p:nvSpPr>
          <p:cNvPr id="19" name="Rectangle : carré corné 18">
            <a:extLst>
              <a:ext uri="{FF2B5EF4-FFF2-40B4-BE49-F238E27FC236}">
                <a16:creationId xmlns:a16="http://schemas.microsoft.com/office/drawing/2014/main" id="{C78A751E-9DAD-4C49-9270-46F19EA4E974}"/>
              </a:ext>
            </a:extLst>
          </p:cNvPr>
          <p:cNvSpPr/>
          <p:nvPr/>
        </p:nvSpPr>
        <p:spPr>
          <a:xfrm>
            <a:off x="1411568" y="4290628"/>
            <a:ext cx="1868569" cy="2226965"/>
          </a:xfrm>
          <a:prstGeom prst="foldedCorner">
            <a:avLst>
              <a:gd name="adj" fmla="val 1340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/>
              <a:t>Fichier .</a:t>
            </a:r>
            <a:r>
              <a:rPr lang="fr-FR" b="1" dirty="0" err="1"/>
              <a:t>epw</a:t>
            </a:r>
            <a:endParaRPr lang="fr-FR" b="1" dirty="0"/>
          </a:p>
          <a:p>
            <a:r>
              <a:rPr lang="fr-FR" dirty="0">
                <a:cs typeface="Arial" pitchFamily="34" charset="0"/>
              </a:rPr>
              <a:t>Contient la météo du lieu</a:t>
            </a:r>
          </a:p>
          <a:p>
            <a:r>
              <a:rPr lang="fr-FR" dirty="0">
                <a:cs typeface="Arial" pitchFamily="34" charset="0"/>
              </a:rPr>
              <a:t>(températures, vent, flux …)</a:t>
            </a:r>
            <a:endParaRPr lang="fr-FR" dirty="0"/>
          </a:p>
        </p:txBody>
      </p:sp>
      <p:sp>
        <p:nvSpPr>
          <p:cNvPr id="20" name="Rectangle : carré corné 19">
            <a:extLst>
              <a:ext uri="{FF2B5EF4-FFF2-40B4-BE49-F238E27FC236}">
                <a16:creationId xmlns:a16="http://schemas.microsoft.com/office/drawing/2014/main" id="{7340B85C-55D1-491F-AB2A-2DBC442ED7E3}"/>
              </a:ext>
            </a:extLst>
          </p:cNvPr>
          <p:cNvSpPr/>
          <p:nvPr/>
        </p:nvSpPr>
        <p:spPr>
          <a:xfrm>
            <a:off x="6545935" y="1803586"/>
            <a:ext cx="1868569" cy="2226965"/>
          </a:xfrm>
          <a:prstGeom prst="foldedCorner">
            <a:avLst>
              <a:gd name="adj" fmla="val 1340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/>
              <a:t>Fichier .</a:t>
            </a:r>
            <a:r>
              <a:rPr lang="fr-FR" b="1" dirty="0" err="1"/>
              <a:t>eso</a:t>
            </a:r>
            <a:endParaRPr lang="fr-FR" b="1" dirty="0"/>
          </a:p>
          <a:p>
            <a:r>
              <a:rPr lang="fr-FR" dirty="0">
                <a:cs typeface="Arial" pitchFamily="34" charset="0"/>
              </a:rPr>
              <a:t>Résultats de la simulation</a:t>
            </a:r>
            <a:endParaRPr lang="fr-FR" dirty="0"/>
          </a:p>
        </p:txBody>
      </p:sp>
      <p:sp>
        <p:nvSpPr>
          <p:cNvPr id="21" name="Rectangle : carré corné 20">
            <a:extLst>
              <a:ext uri="{FF2B5EF4-FFF2-40B4-BE49-F238E27FC236}">
                <a16:creationId xmlns:a16="http://schemas.microsoft.com/office/drawing/2014/main" id="{F6727208-0D72-4B37-B4F6-05BA088277A0}"/>
              </a:ext>
            </a:extLst>
          </p:cNvPr>
          <p:cNvSpPr/>
          <p:nvPr/>
        </p:nvSpPr>
        <p:spPr>
          <a:xfrm>
            <a:off x="6545935" y="4145026"/>
            <a:ext cx="1868569" cy="2226965"/>
          </a:xfrm>
          <a:prstGeom prst="foldedCorner">
            <a:avLst>
              <a:gd name="adj" fmla="val 1340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/>
              <a:t>Fichier .</a:t>
            </a:r>
            <a:r>
              <a:rPr lang="fr-FR" b="1" dirty="0" err="1"/>
              <a:t>err</a:t>
            </a:r>
            <a:endParaRPr lang="fr-FR" b="1" dirty="0"/>
          </a:p>
          <a:p>
            <a:r>
              <a:rPr lang="fr-FR" dirty="0" err="1">
                <a:cs typeface="Arial" pitchFamily="34" charset="0"/>
              </a:rPr>
              <a:t>Verbose</a:t>
            </a:r>
            <a:r>
              <a:rPr lang="fr-FR" dirty="0">
                <a:cs typeface="Arial" pitchFamily="34" charset="0"/>
              </a:rPr>
              <a:t> de simulation, messages divers, convergences, warnings…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32120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Prise en main </a:t>
            </a:r>
            <a:r>
              <a:rPr lang="fr-FR" sz="3600" b="1" i="1" dirty="0" err="1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EnergyPlus</a:t>
            </a:r>
            <a:r>
              <a:rPr lang="fr-FR" sz="3600" b="1" i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/</a:t>
            </a:r>
            <a:r>
              <a:rPr lang="fr-FR" sz="3600" b="1" i="1" dirty="0" err="1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eppy</a:t>
            </a:r>
            <a:endParaRPr lang="fr-FR" sz="3600" b="1" i="1" dirty="0">
              <a:latin typeface="Avenir LT Std 65 Medium" panose="020B0603020203020204" pitchFamily="34" charset="0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25768" y="1987398"/>
            <a:ext cx="1050501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/>
              <a:t>Lancer une simulation / 3 méthodes par ordre croissant de </a:t>
            </a:r>
            <a:r>
              <a:rPr lang="fr-FR" dirty="0" err="1"/>
              <a:t>geekerie</a:t>
            </a:r>
            <a:endParaRPr lang="fr-FR" dirty="0"/>
          </a:p>
          <a:p>
            <a:endParaRPr lang="fr-FR" dirty="0"/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Avec l’outil dédié EP-Launch.exe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[Linux] En ligne de commande </a:t>
            </a:r>
            <a:r>
              <a:rPr lang="fr-FR" i="1" dirty="0" err="1"/>
              <a:t>energyplus</a:t>
            </a:r>
            <a:r>
              <a:rPr lang="fr-FR" i="1" dirty="0"/>
              <a:t> –w </a:t>
            </a:r>
            <a:r>
              <a:rPr lang="fr-FR" i="1" dirty="0" err="1"/>
              <a:t>fichier_meteo.epw</a:t>
            </a:r>
            <a:r>
              <a:rPr lang="fr-FR" i="1" dirty="0"/>
              <a:t> </a:t>
            </a:r>
            <a:r>
              <a:rPr lang="fr-FR" i="1" dirty="0" err="1"/>
              <a:t>fichier_idf.idf</a:t>
            </a:r>
            <a:endParaRPr lang="fr-FR" i="1" dirty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Avec un script python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idf_a_simuler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=IDF(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fichier_idf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fichier_epw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idf_a</a:t>
            </a:r>
            <a:r>
              <a:rPr lang="fr-FR" err="1">
                <a:latin typeface="Courier New" panose="02070309020205020404" pitchFamily="49" charset="0"/>
                <a:cs typeface="Courier New" panose="02070309020205020404" pitchFamily="49" charset="0"/>
              </a:rPr>
              <a:t>_</a:t>
            </a:r>
            <a:r>
              <a:rPr lang="fr-FR">
                <a:latin typeface="Courier New" panose="02070309020205020404" pitchFamily="49" charset="0"/>
                <a:cs typeface="Courier New" panose="02070309020205020404" pitchFamily="49" charset="0"/>
              </a:rPr>
              <a:t>simuler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.run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output_directory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fr-F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dossier_dst</a:t>
            </a:r>
            <a:r>
              <a:rPr lang="fr-FR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fr-FR" dirty="0"/>
          </a:p>
          <a:p>
            <a:endParaRPr lang="fr-FR" dirty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A6F7E5C6-3566-435D-B47B-049656DD14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1487" y="990238"/>
            <a:ext cx="859782" cy="61853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34135D2-C0A3-4515-BA42-A763A5F06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843" y="2513315"/>
            <a:ext cx="3718535" cy="183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90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Prise en main </a:t>
            </a:r>
            <a:r>
              <a:rPr lang="fr-FR" sz="3600" b="1" i="1" dirty="0" err="1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EnergyPlus</a:t>
            </a:r>
            <a:endParaRPr lang="fr-FR" sz="3600" b="1" i="1" dirty="0">
              <a:latin typeface="Avenir LT Std 65 Medium" panose="020B0603020203020204" pitchFamily="34" charset="0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 descr="Une image contenant texte, clipart, graphiques vectoriels&#10;&#10;Description générée automatiquement">
            <a:extLst>
              <a:ext uri="{FF2B5EF4-FFF2-40B4-BE49-F238E27FC236}">
                <a16:creationId xmlns:a16="http://schemas.microsoft.com/office/drawing/2014/main" id="{C0F8C3FC-EE57-4979-BF76-85E9AE83EF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487" y="1004438"/>
            <a:ext cx="859782" cy="61853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E58D924-FC48-40C6-8464-B82174B5522A}"/>
              </a:ext>
            </a:extLst>
          </p:cNvPr>
          <p:cNvSpPr/>
          <p:nvPr/>
        </p:nvSpPr>
        <p:spPr>
          <a:xfrm>
            <a:off x="887098" y="1816556"/>
            <a:ext cx="813081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Pour</a:t>
            </a:r>
            <a:r>
              <a:rPr lang="es-ES" dirty="0"/>
              <a:t> </a:t>
            </a:r>
            <a:r>
              <a:rPr lang="es-ES" dirty="0" err="1"/>
              <a:t>obtenir</a:t>
            </a:r>
            <a:r>
              <a:rPr lang="es-ES" dirty="0"/>
              <a:t> un </a:t>
            </a:r>
            <a:r>
              <a:rPr lang="es-ES" dirty="0" err="1"/>
              <a:t>résultat</a:t>
            </a:r>
            <a:r>
              <a:rPr lang="es-ES" dirty="0"/>
              <a:t>, </a:t>
            </a:r>
            <a:r>
              <a:rPr lang="es-ES" dirty="0" err="1"/>
              <a:t>il</a:t>
            </a:r>
            <a:r>
              <a:rPr lang="es-ES" dirty="0"/>
              <a:t> </a:t>
            </a:r>
            <a:r>
              <a:rPr lang="es-ES" dirty="0" err="1"/>
              <a:t>faut</a:t>
            </a:r>
            <a:r>
              <a:rPr lang="es-ES" dirty="0"/>
              <a:t> le </a:t>
            </a:r>
            <a:r>
              <a:rPr lang="es-ES" b="1" dirty="0" err="1"/>
              <a:t>demander</a:t>
            </a:r>
            <a:r>
              <a:rPr lang="es-ES" b="1" dirty="0"/>
              <a:t> </a:t>
            </a:r>
            <a:r>
              <a:rPr lang="es-ES" b="1" dirty="0" err="1"/>
              <a:t>explicitement</a:t>
            </a:r>
            <a:r>
              <a:rPr lang="es-ES" dirty="0"/>
              <a:t> à </a:t>
            </a:r>
            <a:r>
              <a:rPr lang="es-ES" i="1" dirty="0" err="1"/>
              <a:t>EnergyPlus</a:t>
            </a:r>
            <a:endParaRPr lang="es-ES" dirty="0"/>
          </a:p>
          <a:p>
            <a:endParaRPr lang="es-ES" dirty="0">
              <a:solidFill>
                <a:schemeClr val="bg2"/>
              </a:solidFill>
            </a:endParaRPr>
          </a:p>
          <a:p>
            <a:pPr lvl="1"/>
            <a:r>
              <a:rPr lang="en-U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Output:Variable</a:t>
            </a:r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lvl="1"/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*,                        !- Key Value</a:t>
            </a:r>
          </a:p>
          <a:p>
            <a:pPr lvl="1"/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Zone Mean Air Temperature,!- Variable Name</a:t>
            </a:r>
          </a:p>
          <a:p>
            <a:pPr lvl="1"/>
            <a:r>
              <a:rPr lang="en-US" dirty="0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hourly;                   !- Frequency</a:t>
            </a:r>
            <a:endParaRPr lang="es-ES" dirty="0">
              <a:solidFill>
                <a:schemeClr val="bg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  <a:p>
            <a:r>
              <a:rPr lang="es-ES" dirty="0" err="1"/>
              <a:t>Pour</a:t>
            </a:r>
            <a:r>
              <a:rPr lang="es-ES" dirty="0"/>
              <a:t> </a:t>
            </a:r>
            <a:r>
              <a:rPr lang="es-ES" dirty="0" err="1"/>
              <a:t>récupérer</a:t>
            </a:r>
            <a:r>
              <a:rPr lang="es-ES" dirty="0"/>
              <a:t> les </a:t>
            </a:r>
            <a:r>
              <a:rPr lang="es-ES" dirty="0" err="1"/>
              <a:t>résultats</a:t>
            </a:r>
            <a:endParaRPr lang="es-ES" dirty="0"/>
          </a:p>
          <a:p>
            <a:endParaRPr lang="es-ES" dirty="0"/>
          </a:p>
          <a:p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data = </a:t>
            </a:r>
            <a:r>
              <a:rPr lang="es-E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esoreader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dirty="0" err="1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chemin_eso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#creation des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sorties</a:t>
            </a:r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voulues</a:t>
            </a:r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pour</a:t>
            </a:r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chaque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endParaRPr lang="es-ES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fc_recup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pPr lvl="1"/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recup</a:t>
            </a:r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l'index</a:t>
            </a:r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de la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donnee</a:t>
            </a:r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dans</a:t>
            </a:r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l'ESO</a:t>
            </a:r>
            <a:endParaRPr lang="es-ES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dd.index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ES" dirty="0" err="1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Hourly</a:t>
            </a:r>
            <a:r>
              <a:rPr lang="es-ES" dirty="0">
                <a:solidFill>
                  <a:schemeClr val="accent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zone,sortie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pPr lvl="1"/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#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on</a:t>
            </a:r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renvoie</a:t>
            </a:r>
            <a:r>
              <a:rPr lang="es-ES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la </a:t>
            </a:r>
            <a:r>
              <a:rPr lang="es-ES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donnee</a:t>
            </a:r>
            <a:endParaRPr lang="es-ES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s-ES" dirty="0" err="1">
                <a:solidFill>
                  <a:schemeClr val="bg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 data[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idx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fr-F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Rectangle : carré corné 14">
            <a:extLst>
              <a:ext uri="{FF2B5EF4-FFF2-40B4-BE49-F238E27FC236}">
                <a16:creationId xmlns:a16="http://schemas.microsoft.com/office/drawing/2014/main" id="{4D14812B-A8CD-445C-B741-76747AE1798A}"/>
              </a:ext>
            </a:extLst>
          </p:cNvPr>
          <p:cNvSpPr/>
          <p:nvPr/>
        </p:nvSpPr>
        <p:spPr>
          <a:xfrm>
            <a:off x="8856581" y="2041205"/>
            <a:ext cx="1868569" cy="2226965"/>
          </a:xfrm>
          <a:prstGeom prst="foldedCorner">
            <a:avLst>
              <a:gd name="adj" fmla="val 1340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/>
              <a:t>Fichier .</a:t>
            </a:r>
            <a:r>
              <a:rPr lang="fr-FR" b="1" dirty="0" err="1"/>
              <a:t>idf</a:t>
            </a:r>
            <a:endParaRPr lang="fr-FR" b="1" dirty="0"/>
          </a:p>
          <a:p>
            <a:endParaRPr lang="fr-FR" b="1" dirty="0"/>
          </a:p>
          <a:p>
            <a:endParaRPr lang="fr-FR" b="1" dirty="0"/>
          </a:p>
          <a:p>
            <a:r>
              <a:rPr lang="fr-FR" dirty="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+Résultats voulus</a:t>
            </a:r>
            <a:endParaRPr lang="fr-FR" dirty="0"/>
          </a:p>
        </p:txBody>
      </p:sp>
      <p:sp>
        <p:nvSpPr>
          <p:cNvPr id="16" name="Rectangle : carré corné 15">
            <a:extLst>
              <a:ext uri="{FF2B5EF4-FFF2-40B4-BE49-F238E27FC236}">
                <a16:creationId xmlns:a16="http://schemas.microsoft.com/office/drawing/2014/main" id="{E308A75F-9410-4ABB-95D4-9ED3241C54CC}"/>
              </a:ext>
            </a:extLst>
          </p:cNvPr>
          <p:cNvSpPr/>
          <p:nvPr/>
        </p:nvSpPr>
        <p:spPr>
          <a:xfrm>
            <a:off x="8856581" y="4451536"/>
            <a:ext cx="1868569" cy="2226965"/>
          </a:xfrm>
          <a:prstGeom prst="foldedCorner">
            <a:avLst>
              <a:gd name="adj" fmla="val 1340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/>
              <a:t>Fichier .</a:t>
            </a:r>
            <a:r>
              <a:rPr lang="fr-FR" b="1" dirty="0" err="1"/>
              <a:t>eso</a:t>
            </a:r>
            <a:endParaRPr lang="fr-FR" b="1" dirty="0"/>
          </a:p>
          <a:p>
            <a:r>
              <a:rPr lang="fr-FR" dirty="0">
                <a:cs typeface="Arial" pitchFamily="34" charset="0"/>
              </a:rPr>
              <a:t>Résultats de la simulation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95672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1DE9BF-2BFF-4057-8C62-3B87DE654ECF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texte 1">
            <a:extLst>
              <a:ext uri="{FF2B5EF4-FFF2-40B4-BE49-F238E27FC236}">
                <a16:creationId xmlns:a16="http://schemas.microsoft.com/office/drawing/2014/main" id="{EFD03105-A815-4E0C-854A-AD3D3204C896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1001776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Avant de commencer</a:t>
            </a:r>
            <a:endParaRPr lang="fr-FR" sz="3600" b="1" dirty="0">
              <a:latin typeface="Avenir LT Std 65 Medium" panose="020B0603020203020204" pitchFamily="34" charset="0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3F796AC-C7CC-4389-A1F3-6795384E0AC9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86DCD9D-8B1D-4BED-8E51-C7FB1B0BE7FE}"/>
              </a:ext>
            </a:extLst>
          </p:cNvPr>
          <p:cNvSpPr/>
          <p:nvPr/>
        </p:nvSpPr>
        <p:spPr>
          <a:xfrm>
            <a:off x="812800" y="1805173"/>
            <a:ext cx="439398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b="1">
                <a:cs typeface="Arial" pitchFamily="34" charset="0"/>
              </a:rPr>
              <a:t>Programme:</a:t>
            </a:r>
          </a:p>
          <a:p>
            <a:endParaRPr lang="fr-FR" b="1">
              <a:cs typeface="Arial" pitchFamily="34" charset="0"/>
            </a:endParaRPr>
          </a:p>
          <a:p>
            <a:r>
              <a:rPr lang="fr-FR">
                <a:cs typeface="Arial" pitchFamily="34" charset="0"/>
              </a:rPr>
              <a:t>- Rappel de thermique du bâtiments</a:t>
            </a:r>
          </a:p>
          <a:p>
            <a:r>
              <a:rPr lang="fr-FR">
                <a:cs typeface="Arial" pitchFamily="34" charset="0"/>
              </a:rPr>
              <a:t>- Prise en main de DesignBuilder</a:t>
            </a:r>
          </a:p>
          <a:p>
            <a:endParaRPr lang="fr-FR">
              <a:cs typeface="Arial" pitchFamily="34" charset="0"/>
            </a:endParaRPr>
          </a:p>
          <a:p>
            <a:endParaRPr lang="fr-FR">
              <a:cs typeface="Arial" pitchFamily="34" charset="0"/>
            </a:endParaRPr>
          </a:p>
          <a:p>
            <a:r>
              <a:rPr lang="fr-FR">
                <a:cs typeface="Arial" pitchFamily="34" charset="0"/>
              </a:rPr>
              <a:t>- Prise en main d’EnergyPlus/eppy</a:t>
            </a:r>
          </a:p>
          <a:p>
            <a:r>
              <a:rPr lang="fr-FR">
                <a:cs typeface="Arial" pitchFamily="34" charset="0"/>
              </a:rPr>
              <a:t>- Comparaison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5EDC0B3-35BF-9669-CB8B-9E124CA75921}"/>
              </a:ext>
            </a:extLst>
          </p:cNvPr>
          <p:cNvSpPr txBox="1"/>
          <p:nvPr/>
        </p:nvSpPr>
        <p:spPr>
          <a:xfrm>
            <a:off x="812800" y="5160722"/>
            <a:ext cx="63350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Installations préalables:</a:t>
            </a:r>
          </a:p>
          <a:p>
            <a:r>
              <a:rPr lang="fr-FR"/>
              <a:t>- </a:t>
            </a:r>
            <a:r>
              <a:rPr lang="fr-FR">
                <a:hlinkClick r:id="rId4"/>
              </a:rPr>
              <a:t>DesignBuilder</a:t>
            </a:r>
            <a:r>
              <a:rPr lang="fr-FR"/>
              <a:t> (s’inscrire puis télécharger la version d’essai)</a:t>
            </a:r>
          </a:p>
          <a:p>
            <a:r>
              <a:rPr lang="fr-FR"/>
              <a:t>- </a:t>
            </a:r>
            <a:r>
              <a:rPr lang="fr-FR">
                <a:hlinkClick r:id="rId5"/>
              </a:rPr>
              <a:t>Anaconda</a:t>
            </a:r>
            <a:endParaRPr lang="fr-FR"/>
          </a:p>
          <a:p>
            <a:r>
              <a:rPr lang="fr-FR"/>
              <a:t>- </a:t>
            </a:r>
            <a:r>
              <a:rPr lang="fr-FR">
                <a:hlinkClick r:id="rId6"/>
              </a:rPr>
              <a:t>EnergyPlus </a:t>
            </a:r>
            <a:r>
              <a:rPr lang="fr-FR">
                <a:highlight>
                  <a:srgbClr val="FFFF00"/>
                </a:highlight>
                <a:hlinkClick r:id="rId6"/>
              </a:rPr>
              <a:t>version 9.4 </a:t>
            </a:r>
            <a:endParaRPr lang="fr-FR">
              <a:highlight>
                <a:srgbClr val="FFFF00"/>
              </a:highlight>
            </a:endParaRPr>
          </a:p>
        </p:txBody>
      </p:sp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6DAB7A9B-AC98-C622-B7CA-62836C520167}"/>
              </a:ext>
            </a:extLst>
          </p:cNvPr>
          <p:cNvCxnSpPr>
            <a:cxnSpLocks/>
          </p:cNvCxnSpPr>
          <p:nvPr/>
        </p:nvCxnSpPr>
        <p:spPr>
          <a:xfrm>
            <a:off x="5824603" y="2404996"/>
            <a:ext cx="0" cy="6263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149085D0-E7B6-01EC-1DBB-903B8CD96F95}"/>
              </a:ext>
            </a:extLst>
          </p:cNvPr>
          <p:cNvCxnSpPr>
            <a:cxnSpLocks/>
          </p:cNvCxnSpPr>
          <p:nvPr/>
        </p:nvCxnSpPr>
        <p:spPr>
          <a:xfrm>
            <a:off x="5839217" y="3709790"/>
            <a:ext cx="0" cy="2359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48054AB5-CA0E-B62B-C019-4CAA3F8EC255}"/>
              </a:ext>
            </a:extLst>
          </p:cNvPr>
          <p:cNvSpPr txBox="1"/>
          <p:nvPr/>
        </p:nvSpPr>
        <p:spPr>
          <a:xfrm>
            <a:off x="6025020" y="2567836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Matin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3B86534-B680-30D7-3CA5-A4DAC6EC95DC}"/>
              </a:ext>
            </a:extLst>
          </p:cNvPr>
          <p:cNvSpPr txBox="1"/>
          <p:nvPr/>
        </p:nvSpPr>
        <p:spPr>
          <a:xfrm>
            <a:off x="6025020" y="3622108"/>
            <a:ext cx="1371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/>
              <a:t>Après-midi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77B528C-B959-75E1-BFE7-619DC6AD18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8533" y="1234431"/>
            <a:ext cx="2811846" cy="164107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0AF4E7F-B0B4-C3F7-0CD8-29B92C743D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6017" y="3323574"/>
            <a:ext cx="2146007" cy="1463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84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Prise en main </a:t>
            </a:r>
            <a:r>
              <a:rPr lang="fr-FR" sz="3600" b="1" i="1" dirty="0" err="1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EnergyPlus</a:t>
            </a:r>
            <a:r>
              <a:rPr lang="fr-FR" sz="3600" b="1" i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/</a:t>
            </a:r>
            <a:r>
              <a:rPr lang="fr-FR" sz="3600" b="1" i="1" dirty="0" err="1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eppy</a:t>
            </a:r>
            <a:endParaRPr lang="fr-FR" sz="3600" b="1" i="1" dirty="0">
              <a:latin typeface="Avenir LT Std 65 Medium" panose="020B0603020203020204" pitchFamily="34" charset="0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25769" y="1987398"/>
            <a:ext cx="1153290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Manipuler</a:t>
            </a:r>
            <a:r>
              <a:rPr lang="es-ES" dirty="0"/>
              <a:t> les </a:t>
            </a:r>
            <a:r>
              <a:rPr lang="es-ES" dirty="0" err="1"/>
              <a:t>objets</a:t>
            </a:r>
            <a:r>
              <a:rPr lang="es-ES" dirty="0"/>
              <a:t> </a:t>
            </a:r>
            <a:r>
              <a:rPr lang="es-ES" dirty="0" err="1"/>
              <a:t>d’</a:t>
            </a:r>
            <a:r>
              <a:rPr lang="es-ES" i="1" dirty="0" err="1"/>
              <a:t>EnergyPlus</a:t>
            </a:r>
            <a:endParaRPr lang="es-ES" i="1" dirty="0"/>
          </a:p>
          <a:p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/>
          </a:p>
          <a:p>
            <a:r>
              <a:rPr lang="es-ES" dirty="0"/>
              <a:t>Les </a:t>
            </a:r>
            <a:r>
              <a:rPr lang="es-ES" dirty="0" err="1"/>
              <a:t>zones</a:t>
            </a:r>
            <a:r>
              <a:rPr lang="es-ES" dirty="0"/>
              <a:t> 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Les_zones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idf.idfobjects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'ZONE'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/>
              <a:t>Les </a:t>
            </a:r>
            <a:r>
              <a:rPr lang="es-ES" dirty="0" err="1"/>
              <a:t>types</a:t>
            </a:r>
            <a:r>
              <a:rPr lang="es-ES" dirty="0"/>
              <a:t> de </a:t>
            </a:r>
            <a:r>
              <a:rPr lang="es-ES" dirty="0" err="1"/>
              <a:t>parois</a:t>
            </a:r>
            <a:r>
              <a:rPr lang="es-ES" dirty="0"/>
              <a:t>  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construction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idf.idfobjects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'CONSTRUCTION'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s-ES" dirty="0"/>
          </a:p>
          <a:p>
            <a:endParaRPr lang="es-ES" dirty="0"/>
          </a:p>
          <a:p>
            <a:r>
              <a:rPr lang="fr-FR" dirty="0"/>
              <a:t>Les coefficients de pression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les_Cps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idf.idfobjects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b="1" dirty="0" err="1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AirflowNetwork:MultiZone:WindPressureCoefficientValues</a:t>
            </a:r>
            <a:r>
              <a:rPr lang="en-US" b="1" dirty="0">
                <a:solidFill>
                  <a:schemeClr val="accent5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dirty="0"/>
              <a:t>… Tout le reste ! Les plannings de fonctionnement, les directions de vent pour les Cps, le fenêtres...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 : carré corné 11">
            <a:extLst>
              <a:ext uri="{FF2B5EF4-FFF2-40B4-BE49-F238E27FC236}">
                <a16:creationId xmlns:a16="http://schemas.microsoft.com/office/drawing/2014/main" id="{1CF99E4C-1BA4-4699-8573-F2C9549479D2}"/>
              </a:ext>
            </a:extLst>
          </p:cNvPr>
          <p:cNvSpPr/>
          <p:nvPr/>
        </p:nvSpPr>
        <p:spPr>
          <a:xfrm>
            <a:off x="9904331" y="979336"/>
            <a:ext cx="1868569" cy="2226965"/>
          </a:xfrm>
          <a:prstGeom prst="foldedCorner">
            <a:avLst>
              <a:gd name="adj" fmla="val 13409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dirty="0"/>
              <a:t>Fichier .</a:t>
            </a:r>
            <a:r>
              <a:rPr lang="fr-FR" b="1" dirty="0" err="1"/>
              <a:t>idf</a:t>
            </a:r>
            <a:endParaRPr lang="fr-FR" b="1" dirty="0"/>
          </a:p>
          <a:p>
            <a:br>
              <a:rPr lang="fr-FR" b="1" dirty="0"/>
            </a:br>
            <a:br>
              <a:rPr lang="fr-FR" b="1" dirty="0"/>
            </a:br>
            <a:r>
              <a:rPr lang="fr-FR" dirty="0"/>
              <a:t>Définitions</a:t>
            </a:r>
          </a:p>
          <a:p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219200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Exercice</a:t>
            </a:r>
            <a:endParaRPr lang="fr-FR" sz="3600" b="1" i="1" dirty="0">
              <a:latin typeface="Avenir LT Std 65 Medium" panose="020B0603020203020204" pitchFamily="34" charset="0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725769" y="1987398"/>
            <a:ext cx="1153290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Lancer</a:t>
            </a:r>
            <a:r>
              <a:rPr lang="es-ES" dirty="0"/>
              <a:t> </a:t>
            </a:r>
            <a:r>
              <a:rPr lang="es-ES" i="1" dirty="0" err="1"/>
              <a:t>EnergyPlus</a:t>
            </a:r>
            <a:r>
              <a:rPr lang="es-ES" i="1" dirty="0"/>
              <a:t> </a:t>
            </a:r>
            <a:r>
              <a:rPr lang="es-ES" dirty="0" err="1"/>
              <a:t>pour</a:t>
            </a:r>
            <a:r>
              <a:rPr lang="es-ES" dirty="0"/>
              <a:t> 3, 4, 6, 12 </a:t>
            </a:r>
            <a:r>
              <a:rPr lang="es-ES" dirty="0" err="1"/>
              <a:t>directions</a:t>
            </a:r>
            <a:endParaRPr lang="es-ES" dirty="0"/>
          </a:p>
          <a:p>
            <a:endParaRPr lang="es-ES" i="1" dirty="0"/>
          </a:p>
          <a:p>
            <a:r>
              <a:rPr lang="es-ES" dirty="0" err="1"/>
              <a:t>Lire</a:t>
            </a:r>
            <a:r>
              <a:rPr lang="es-ES" dirty="0"/>
              <a:t> les </a:t>
            </a:r>
            <a:r>
              <a:rPr lang="es-ES" dirty="0" err="1"/>
              <a:t>résultats</a:t>
            </a:r>
            <a:r>
              <a:rPr lang="es-ES" dirty="0"/>
              <a:t> et les </a:t>
            </a:r>
            <a:r>
              <a:rPr lang="es-ES" dirty="0" err="1"/>
              <a:t>comparer</a:t>
            </a:r>
            <a:r>
              <a:rPr lang="es-ES" dirty="0"/>
              <a:t>, </a:t>
            </a:r>
            <a:r>
              <a:rPr lang="es-ES" dirty="0" err="1"/>
              <a:t>notamment</a:t>
            </a:r>
            <a:r>
              <a:rPr lang="es-ES" dirty="0"/>
              <a:t> en termes de </a:t>
            </a:r>
            <a:r>
              <a:rPr lang="es-ES" dirty="0" err="1"/>
              <a:t>températures</a:t>
            </a:r>
            <a:r>
              <a:rPr lang="es-ES" dirty="0"/>
              <a:t> et de </a:t>
            </a:r>
            <a:r>
              <a:rPr lang="es-ES" dirty="0" err="1"/>
              <a:t>renouvellement</a:t>
            </a:r>
            <a:r>
              <a:rPr lang="es-ES" dirty="0"/>
              <a:t> </a:t>
            </a:r>
            <a:r>
              <a:rPr lang="es-ES" dirty="0" err="1"/>
              <a:t>d’air</a:t>
            </a:r>
            <a:r>
              <a:rPr lang="es-ES" dirty="0"/>
              <a:t>.</a:t>
            </a:r>
          </a:p>
          <a:p>
            <a:endParaRPr lang="es-ES" dirty="0"/>
          </a:p>
          <a:p>
            <a:r>
              <a:rPr lang="es-ES" dirty="0" err="1"/>
              <a:t>Comparer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dirty="0"/>
              <a:t>Un </a:t>
            </a:r>
            <a:r>
              <a:rPr lang="es-ES" dirty="0" err="1"/>
              <a:t>petit</a:t>
            </a:r>
            <a:r>
              <a:rPr lang="es-ES" dirty="0"/>
              <a:t> </a:t>
            </a:r>
            <a:r>
              <a:rPr lang="es-ES" dirty="0" err="1"/>
              <a:t>coup</a:t>
            </a:r>
            <a:r>
              <a:rPr lang="es-ES" dirty="0"/>
              <a:t> de </a:t>
            </a:r>
            <a:r>
              <a:rPr lang="es-ES" dirty="0" err="1"/>
              <a:t>pouce</a:t>
            </a:r>
            <a:r>
              <a:rPr lang="es-ES" dirty="0"/>
              <a:t> :</a:t>
            </a:r>
          </a:p>
          <a:p>
            <a:endParaRPr lang="es-ES" dirty="0"/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'GROUNDFLOOR:ATRIUM'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'AFN </a:t>
            </a:r>
            <a:r>
              <a:rPr lang="es-E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Infiltration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Air Change </a:t>
            </a:r>
            <a:r>
              <a:rPr lang="es-E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airchange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fc_recup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E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Mean Air </a:t>
            </a:r>
            <a:r>
              <a:rPr lang="es-E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temperature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fc_recup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lvl="1"/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Zone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E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Environment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s-E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s-E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sortie</a:t>
            </a:r>
            <a:r>
              <a:rPr lang="es-ES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s-E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Site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Wind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dirty="0" err="1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Direction</a:t>
            </a:r>
            <a:r>
              <a:rPr lang="es-ES" dirty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endParaRPr lang="es-E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357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1DE9BF-2BFF-4057-8C62-3B87DE654ECF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texte 1">
            <a:extLst>
              <a:ext uri="{FF2B5EF4-FFF2-40B4-BE49-F238E27FC236}">
                <a16:creationId xmlns:a16="http://schemas.microsoft.com/office/drawing/2014/main" id="{EFD03105-A815-4E0C-854A-AD3D3204C896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1001776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Pour se rafraîchir la mémoire…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3F796AC-C7CC-4389-A1F3-6795384E0AC9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">
            <a:extLst>
              <a:ext uri="{FF2B5EF4-FFF2-40B4-BE49-F238E27FC236}">
                <a16:creationId xmlns:a16="http://schemas.microsoft.com/office/drawing/2014/main" id="{991A3B41-EFE1-404D-8843-E0FFB33DF8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6" r="9654" b="5716"/>
          <a:stretch/>
        </p:blipFill>
        <p:spPr bwMode="auto">
          <a:xfrm>
            <a:off x="4034354" y="2454966"/>
            <a:ext cx="2065664" cy="16389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 descr="C:\Users\bogdanm\Desktop\PES_SL_V_0_3D3.png">
            <a:extLst>
              <a:ext uri="{FF2B5EF4-FFF2-40B4-BE49-F238E27FC236}">
                <a16:creationId xmlns:a16="http://schemas.microsoft.com/office/drawing/2014/main" id="{76EC4CD6-C2C9-4CC6-962F-7F030264DF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3" t="13963" r="4551" b="13566"/>
          <a:stretch/>
        </p:blipFill>
        <p:spPr bwMode="auto">
          <a:xfrm>
            <a:off x="7493583" y="2540849"/>
            <a:ext cx="2571010" cy="15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s://lhypercube.arep.fr/wp-content/uploads/2018/04/COUPLAGES_coeff_Cp_AIVC.png">
            <a:extLst>
              <a:ext uri="{FF2B5EF4-FFF2-40B4-BE49-F238E27FC236}">
                <a16:creationId xmlns:a16="http://schemas.microsoft.com/office/drawing/2014/main" id="{228A88CD-5167-4F6E-BA52-9F827E7DE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791" y="4129497"/>
            <a:ext cx="2830166" cy="187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86DCD9D-8B1D-4BED-8E51-C7FB1B0BE7FE}"/>
              </a:ext>
            </a:extLst>
          </p:cNvPr>
          <p:cNvSpPr/>
          <p:nvPr/>
        </p:nvSpPr>
        <p:spPr>
          <a:xfrm>
            <a:off x="812800" y="1805173"/>
            <a:ext cx="4393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cs typeface="Arial" pitchFamily="34" charset="0"/>
              </a:rPr>
              <a:t>Résumé de l’épisode précédent…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486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1DE9BF-2BFF-4057-8C62-3B87DE654ECF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texte 1">
            <a:extLst>
              <a:ext uri="{FF2B5EF4-FFF2-40B4-BE49-F238E27FC236}">
                <a16:creationId xmlns:a16="http://schemas.microsoft.com/office/drawing/2014/main" id="{EFD03105-A815-4E0C-854A-AD3D3204C896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1001776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Pour se rafraîchir la mémoire…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3F796AC-C7CC-4389-A1F3-6795384E0AC9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6CB5EB7-5291-4193-BDFB-FB38C4B85C54}"/>
              </a:ext>
            </a:extLst>
          </p:cNvPr>
          <p:cNvSpPr txBox="1"/>
          <p:nvPr/>
        </p:nvSpPr>
        <p:spPr>
          <a:xfrm>
            <a:off x="1290045" y="2740859"/>
            <a:ext cx="2415993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Avenir LT Std 65 Medium" panose="020B0603020203020204" pitchFamily="34" charset="0"/>
              </a:rPr>
              <a:t>Vitesses d’air &amp; pressions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7EE7000-3389-47F0-8BC9-20DAF4D22943}"/>
              </a:ext>
            </a:extLst>
          </p:cNvPr>
          <p:cNvSpPr/>
          <p:nvPr/>
        </p:nvSpPr>
        <p:spPr>
          <a:xfrm>
            <a:off x="1296265" y="2679304"/>
            <a:ext cx="2409773" cy="426247"/>
          </a:xfrm>
          <a:prstGeom prst="roundRect">
            <a:avLst>
              <a:gd name="adj" fmla="val 2232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LT Std 65 Medium" panose="020B0603020203020204" pitchFamily="34" charset="0"/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0DB46C79-CBCB-4D21-9893-2C7730F94367}"/>
              </a:ext>
            </a:extLst>
          </p:cNvPr>
          <p:cNvCxnSpPr>
            <a:cxnSpLocks/>
          </p:cNvCxnSpPr>
          <p:nvPr/>
        </p:nvCxnSpPr>
        <p:spPr>
          <a:xfrm>
            <a:off x="6711384" y="3633507"/>
            <a:ext cx="972000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1" descr="C:\Users\sauvagea\Desktop\soufflerie.gif">
            <a:extLst>
              <a:ext uri="{FF2B5EF4-FFF2-40B4-BE49-F238E27FC236}">
                <a16:creationId xmlns:a16="http://schemas.microsoft.com/office/drawing/2014/main" id="{5D03FD19-B936-4607-8E52-CD83EAD3230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12" y="2921907"/>
            <a:ext cx="1623357" cy="1475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0B222792-8EA4-463F-A3FE-3E34234B751B}"/>
              </a:ext>
            </a:extLst>
          </p:cNvPr>
          <p:cNvPicPr/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19" r="22633"/>
          <a:stretch/>
        </p:blipFill>
        <p:spPr bwMode="auto">
          <a:xfrm>
            <a:off x="4921144" y="3198507"/>
            <a:ext cx="951294" cy="92985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B52C78F3-6C3A-4106-9A60-E9C394E360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1414" y="3536509"/>
            <a:ext cx="1393757" cy="75785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018E8555-BC46-4963-8C94-18C6E78C2D2D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39096" y="3513775"/>
            <a:ext cx="1184473" cy="69176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DCB2D82C-F5BD-4A15-9491-5600992CA5D6}"/>
              </a:ext>
            </a:extLst>
          </p:cNvPr>
          <p:cNvSpPr txBox="1"/>
          <p:nvPr/>
        </p:nvSpPr>
        <p:spPr>
          <a:xfrm>
            <a:off x="6544501" y="3771144"/>
            <a:ext cx="1352628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venir LT Std 65 Medium" panose="020B0603020203020204" pitchFamily="34" charset="0"/>
              </a:rPr>
              <a:t>12 calculs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9FDD0CB-C3DC-420F-B5DE-D0D18D45EC8F}"/>
              </a:ext>
            </a:extLst>
          </p:cNvPr>
          <p:cNvSpPr txBox="1"/>
          <p:nvPr/>
        </p:nvSpPr>
        <p:spPr>
          <a:xfrm>
            <a:off x="8085041" y="3340257"/>
            <a:ext cx="2855066" cy="7386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venir LT Std 65 Medium" panose="020B0603020203020204" pitchFamily="34" charset="0"/>
              </a:rPr>
              <a:t>Coefficients de pression pour « toutes » les incidences de vents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4C57DE98-52E9-407C-9727-C28D0C59CF96}"/>
              </a:ext>
            </a:extLst>
          </p:cNvPr>
          <p:cNvSpPr txBox="1"/>
          <p:nvPr/>
        </p:nvSpPr>
        <p:spPr>
          <a:xfrm>
            <a:off x="1151013" y="4399139"/>
            <a:ext cx="2500990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dirty="0">
                <a:latin typeface="Avenir LT Std 65 Medium" panose="020B0603020203020204" pitchFamily="34" charset="0"/>
              </a:rPr>
              <a:t>maillage </a:t>
            </a:r>
          </a:p>
          <a:p>
            <a:pPr algn="ctr"/>
            <a:r>
              <a:rPr lang="fr-FR" sz="1400" dirty="0">
                <a:latin typeface="Avenir LT Std 65 Medium" panose="020B0603020203020204" pitchFamily="34" charset="0"/>
              </a:rPr>
              <a:t>~10 millions de cellules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3D05A19-F23C-4245-AB0F-D2CAF4687C8C}"/>
              </a:ext>
            </a:extLst>
          </p:cNvPr>
          <p:cNvSpPr/>
          <p:nvPr/>
        </p:nvSpPr>
        <p:spPr>
          <a:xfrm>
            <a:off x="812800" y="1805173"/>
            <a:ext cx="4393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cs typeface="Arial" pitchFamily="34" charset="0"/>
              </a:rPr>
              <a:t>Résumé de l’épisode précédent…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1523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61DE9BF-2BFF-4057-8C62-3B87DE654ECF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Espace réservé du texte 1">
            <a:extLst>
              <a:ext uri="{FF2B5EF4-FFF2-40B4-BE49-F238E27FC236}">
                <a16:creationId xmlns:a16="http://schemas.microsoft.com/office/drawing/2014/main" id="{EFD03105-A815-4E0C-854A-AD3D3204C896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1001776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Pour se rafraîchir la mémoire…</a:t>
            </a:r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A3F796AC-C7CC-4389-A1F3-6795384E0AC9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Image 48" descr="ARI_PAZ_AMO_NTE_CTH_001_A_.docx - Word">
            <a:extLst>
              <a:ext uri="{FF2B5EF4-FFF2-40B4-BE49-F238E27FC236}">
                <a16:creationId xmlns:a16="http://schemas.microsoft.com/office/drawing/2014/main" id="{D9D0D437-4D95-4A44-95DF-15DC14F5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56" t="26319" r="20448" b="47669"/>
          <a:stretch/>
        </p:blipFill>
        <p:spPr>
          <a:xfrm>
            <a:off x="10238877" y="2959658"/>
            <a:ext cx="1681990" cy="1729852"/>
          </a:xfrm>
          <a:prstGeom prst="rect">
            <a:avLst/>
          </a:prstGeom>
        </p:spPr>
      </p:pic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9962C9B4-078E-4E21-981F-D4E9B5608671}"/>
              </a:ext>
            </a:extLst>
          </p:cNvPr>
          <p:cNvCxnSpPr>
            <a:cxnSpLocks/>
            <a:stCxn id="76" idx="3"/>
          </p:cNvCxnSpPr>
          <p:nvPr/>
        </p:nvCxnSpPr>
        <p:spPr>
          <a:xfrm>
            <a:off x="10121564" y="3845974"/>
            <a:ext cx="226396" cy="290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241A048C-8189-4E9B-98BC-05BC26E45205}"/>
              </a:ext>
            </a:extLst>
          </p:cNvPr>
          <p:cNvSpPr txBox="1"/>
          <p:nvPr/>
        </p:nvSpPr>
        <p:spPr>
          <a:xfrm>
            <a:off x="8467425" y="3670696"/>
            <a:ext cx="165413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Avenir LT Std 65 Medium" panose="020B0603020203020204" pitchFamily="34" charset="0"/>
              </a:rPr>
              <a:t>Projection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E3114802-C135-4997-8106-6D2177714589}"/>
              </a:ext>
            </a:extLst>
          </p:cNvPr>
          <p:cNvSpPr txBox="1"/>
          <p:nvPr/>
        </p:nvSpPr>
        <p:spPr>
          <a:xfrm>
            <a:off x="4388753" y="3601623"/>
            <a:ext cx="165413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Avenir LT Std 65 Medium" panose="020B0603020203020204" pitchFamily="34" charset="0"/>
              </a:rPr>
              <a:t>Simulation thermique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C686D920-DF6F-4DD4-807A-08122273639A}"/>
              </a:ext>
            </a:extLst>
          </p:cNvPr>
          <p:cNvCxnSpPr>
            <a:cxnSpLocks/>
          </p:cNvCxnSpPr>
          <p:nvPr/>
        </p:nvCxnSpPr>
        <p:spPr>
          <a:xfrm>
            <a:off x="1681990" y="3843795"/>
            <a:ext cx="2766091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eur droit avec flèche 55">
            <a:extLst>
              <a:ext uri="{FF2B5EF4-FFF2-40B4-BE49-F238E27FC236}">
                <a16:creationId xmlns:a16="http://schemas.microsoft.com/office/drawing/2014/main" id="{ED4B5A00-5173-4CA1-8D06-6FBE6165A5C4}"/>
              </a:ext>
            </a:extLst>
          </p:cNvPr>
          <p:cNvCxnSpPr>
            <a:cxnSpLocks/>
          </p:cNvCxnSpPr>
          <p:nvPr/>
        </p:nvCxnSpPr>
        <p:spPr>
          <a:xfrm>
            <a:off x="1681990" y="5270191"/>
            <a:ext cx="6068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ZoneTexte 56">
            <a:extLst>
              <a:ext uri="{FF2B5EF4-FFF2-40B4-BE49-F238E27FC236}">
                <a16:creationId xmlns:a16="http://schemas.microsoft.com/office/drawing/2014/main" id="{3BD8224C-E059-46AC-9A27-17FF5E849452}"/>
              </a:ext>
            </a:extLst>
          </p:cNvPr>
          <p:cNvSpPr txBox="1"/>
          <p:nvPr/>
        </p:nvSpPr>
        <p:spPr>
          <a:xfrm>
            <a:off x="2283346" y="5039574"/>
            <a:ext cx="165413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Avenir LT Std 65 Medium" panose="020B0603020203020204" pitchFamily="34" charset="0"/>
              </a:rPr>
              <a:t>Pressions façades</a:t>
            </a:r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80341BD4-C29B-4C17-A319-BE081118FE4B}"/>
              </a:ext>
            </a:extLst>
          </p:cNvPr>
          <p:cNvCxnSpPr>
            <a:cxnSpLocks/>
          </p:cNvCxnSpPr>
          <p:nvPr/>
        </p:nvCxnSpPr>
        <p:spPr>
          <a:xfrm>
            <a:off x="1681990" y="5947255"/>
            <a:ext cx="6068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70AD6E79-9BA8-4D2D-8269-7EE2D2420974}"/>
              </a:ext>
            </a:extLst>
          </p:cNvPr>
          <p:cNvSpPr txBox="1"/>
          <p:nvPr/>
        </p:nvSpPr>
        <p:spPr>
          <a:xfrm>
            <a:off x="2283346" y="5762589"/>
            <a:ext cx="165413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Avenir LT Std 65 Medium" panose="020B0603020203020204" pitchFamily="34" charset="0"/>
              </a:rPr>
              <a:t>Vitesses d’air</a:t>
            </a:r>
          </a:p>
        </p:txBody>
      </p: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9D98331D-EA23-489F-BA93-3C55EEA891EB}"/>
              </a:ext>
            </a:extLst>
          </p:cNvPr>
          <p:cNvCxnSpPr>
            <a:cxnSpLocks/>
          </p:cNvCxnSpPr>
          <p:nvPr/>
        </p:nvCxnSpPr>
        <p:spPr>
          <a:xfrm>
            <a:off x="1681990" y="2923484"/>
            <a:ext cx="60680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C0755EC5-1642-4FAF-B7FD-1CCD051EA843}"/>
              </a:ext>
            </a:extLst>
          </p:cNvPr>
          <p:cNvSpPr txBox="1"/>
          <p:nvPr/>
        </p:nvSpPr>
        <p:spPr>
          <a:xfrm>
            <a:off x="2285159" y="2610810"/>
            <a:ext cx="1654139" cy="5232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Avenir LT Std 65 Medium" panose="020B0603020203020204" pitchFamily="34" charset="0"/>
              </a:rPr>
              <a:t>Distribution solaire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C70CF3FC-1EDF-4CAD-B662-F78CB13D2DC1}"/>
              </a:ext>
            </a:extLst>
          </p:cNvPr>
          <p:cNvSpPr/>
          <p:nvPr/>
        </p:nvSpPr>
        <p:spPr>
          <a:xfrm>
            <a:off x="4448081" y="3574578"/>
            <a:ext cx="1647919" cy="538433"/>
          </a:xfrm>
          <a:prstGeom prst="roundRect">
            <a:avLst>
              <a:gd name="adj" fmla="val 2232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LT Std 65 Medium" panose="020B0603020203020204" pitchFamily="34" charset="0"/>
            </a:endParaRPr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F0D8FEF8-855C-45AD-AD2A-179199FE3FA0}"/>
              </a:ext>
            </a:extLst>
          </p:cNvPr>
          <p:cNvSpPr/>
          <p:nvPr/>
        </p:nvSpPr>
        <p:spPr>
          <a:xfrm>
            <a:off x="2285159" y="5024361"/>
            <a:ext cx="1647919" cy="538433"/>
          </a:xfrm>
          <a:prstGeom prst="roundRect">
            <a:avLst>
              <a:gd name="adj" fmla="val 2232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LT Std 65 Medium" panose="020B0603020203020204" pitchFamily="34" charset="0"/>
            </a:endParaRPr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417F2A19-A945-4228-ACC0-321A06F1E5F2}"/>
              </a:ext>
            </a:extLst>
          </p:cNvPr>
          <p:cNvSpPr/>
          <p:nvPr/>
        </p:nvSpPr>
        <p:spPr>
          <a:xfrm>
            <a:off x="2283345" y="5671810"/>
            <a:ext cx="1647919" cy="538433"/>
          </a:xfrm>
          <a:prstGeom prst="roundRect">
            <a:avLst>
              <a:gd name="adj" fmla="val 2232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LT Std 65 Medium" panose="020B0603020203020204" pitchFamily="34" charset="0"/>
            </a:endParaRP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9D3A5242-CB51-4824-9A90-820DDAFC115B}"/>
              </a:ext>
            </a:extLst>
          </p:cNvPr>
          <p:cNvSpPr/>
          <p:nvPr/>
        </p:nvSpPr>
        <p:spPr>
          <a:xfrm>
            <a:off x="2283345" y="2570170"/>
            <a:ext cx="1647919" cy="646331"/>
          </a:xfrm>
          <a:prstGeom prst="roundRect">
            <a:avLst>
              <a:gd name="adj" fmla="val 2232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LT Std 65 Medium" panose="020B0603020203020204" pitchFamily="34" charset="0"/>
            </a:endParaRPr>
          </a:p>
        </p:txBody>
      </p: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6BD00DC1-D1A5-4FD5-9488-C64C96F721BC}"/>
              </a:ext>
            </a:extLst>
          </p:cNvPr>
          <p:cNvCxnSpPr>
            <a:cxnSpLocks/>
            <a:stCxn id="63" idx="3"/>
            <a:endCxn id="76" idx="1"/>
          </p:cNvCxnSpPr>
          <p:nvPr/>
        </p:nvCxnSpPr>
        <p:spPr>
          <a:xfrm>
            <a:off x="6096000" y="3843795"/>
            <a:ext cx="2377645" cy="217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Image 67" descr="ARI_PAZ_AMO_NTE_CTH_001_A_.docx - Word">
            <a:extLst>
              <a:ext uri="{FF2B5EF4-FFF2-40B4-BE49-F238E27FC236}">
                <a16:creationId xmlns:a16="http://schemas.microsoft.com/office/drawing/2014/main" id="{9D6A51F9-12C5-45B5-9C79-3E43253C716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4" t="32813" r="71042" b="44074"/>
          <a:stretch/>
        </p:blipFill>
        <p:spPr>
          <a:xfrm>
            <a:off x="377819" y="2668531"/>
            <a:ext cx="1231900" cy="1537071"/>
          </a:xfrm>
          <a:prstGeom prst="rect">
            <a:avLst/>
          </a:prstGeom>
        </p:spPr>
      </p:pic>
      <p:pic>
        <p:nvPicPr>
          <p:cNvPr id="69" name="Image 68" descr="ARI_PAZ_AMO_NTE_CTH_001_A_.docx - Word">
            <a:extLst>
              <a:ext uri="{FF2B5EF4-FFF2-40B4-BE49-F238E27FC236}">
                <a16:creationId xmlns:a16="http://schemas.microsoft.com/office/drawing/2014/main" id="{B2F9884F-2C3E-443C-81D1-6C75A600B95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8" t="63343" r="41123" b="4625"/>
          <a:stretch/>
        </p:blipFill>
        <p:spPr>
          <a:xfrm>
            <a:off x="6356812" y="4735163"/>
            <a:ext cx="1577595" cy="1785297"/>
          </a:xfrm>
          <a:prstGeom prst="rect">
            <a:avLst/>
          </a:prstGeom>
        </p:spPr>
      </p:pic>
      <p:pic>
        <p:nvPicPr>
          <p:cNvPr id="70" name="Image 69" descr="ARI_PAZ_AMO_NTE_CTH_001_A_.docx - Word">
            <a:extLst>
              <a:ext uri="{FF2B5EF4-FFF2-40B4-BE49-F238E27FC236}">
                <a16:creationId xmlns:a16="http://schemas.microsoft.com/office/drawing/2014/main" id="{1E52FA79-9103-4867-B78B-EC7B08BE59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9" t="18776" r="41354" b="50102"/>
          <a:stretch/>
        </p:blipFill>
        <p:spPr>
          <a:xfrm>
            <a:off x="6096000" y="1883235"/>
            <a:ext cx="1532030" cy="1705740"/>
          </a:xfrm>
          <a:prstGeom prst="rect">
            <a:avLst/>
          </a:prstGeom>
        </p:spPr>
      </p:pic>
      <p:cxnSp>
        <p:nvCxnSpPr>
          <p:cNvPr id="71" name="Connecteur droit 70">
            <a:extLst>
              <a:ext uri="{FF2B5EF4-FFF2-40B4-BE49-F238E27FC236}">
                <a16:creationId xmlns:a16="http://schemas.microsoft.com/office/drawing/2014/main" id="{83ABD6BC-189F-404D-9D1A-91DCFDE727AF}"/>
              </a:ext>
            </a:extLst>
          </p:cNvPr>
          <p:cNvCxnSpPr/>
          <p:nvPr/>
        </p:nvCxnSpPr>
        <p:spPr>
          <a:xfrm>
            <a:off x="4192783" y="2923484"/>
            <a:ext cx="1815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71">
            <a:extLst>
              <a:ext uri="{FF2B5EF4-FFF2-40B4-BE49-F238E27FC236}">
                <a16:creationId xmlns:a16="http://schemas.microsoft.com/office/drawing/2014/main" id="{CB5721F6-9BD0-438B-8854-A971F8F8830D}"/>
              </a:ext>
            </a:extLst>
          </p:cNvPr>
          <p:cNvCxnSpPr>
            <a:cxnSpLocks/>
          </p:cNvCxnSpPr>
          <p:nvPr/>
        </p:nvCxnSpPr>
        <p:spPr>
          <a:xfrm flipV="1">
            <a:off x="3939298" y="5935436"/>
            <a:ext cx="1821422" cy="29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ZoneTexte 72">
            <a:extLst>
              <a:ext uri="{FF2B5EF4-FFF2-40B4-BE49-F238E27FC236}">
                <a16:creationId xmlns:a16="http://schemas.microsoft.com/office/drawing/2014/main" id="{CF9B6319-C0A4-4547-B78E-17FE250B2761}"/>
              </a:ext>
            </a:extLst>
          </p:cNvPr>
          <p:cNvSpPr txBox="1"/>
          <p:nvPr/>
        </p:nvSpPr>
        <p:spPr>
          <a:xfrm>
            <a:off x="10472684" y="4604358"/>
            <a:ext cx="14328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2">
                    <a:lumMod val="50000"/>
                  </a:schemeClr>
                </a:solidFill>
                <a:latin typeface="Avenir LT Std 35 Light" pitchFamily="34" charset="0"/>
              </a:rPr>
              <a:t>Confort thermique</a:t>
            </a:r>
          </a:p>
        </p:txBody>
      </p:sp>
      <p:pic>
        <p:nvPicPr>
          <p:cNvPr id="74" name="Image 73">
            <a:extLst>
              <a:ext uri="{FF2B5EF4-FFF2-40B4-BE49-F238E27FC236}">
                <a16:creationId xmlns:a16="http://schemas.microsoft.com/office/drawing/2014/main" id="{33465F4A-2031-4752-A82D-A357C8BB629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090" y="4982416"/>
            <a:ext cx="1652036" cy="964839"/>
          </a:xfrm>
          <a:prstGeom prst="rect">
            <a:avLst/>
          </a:prstGeom>
        </p:spPr>
      </p:pic>
      <p:sp>
        <p:nvSpPr>
          <p:cNvPr id="75" name="ZoneTexte 74">
            <a:extLst>
              <a:ext uri="{FF2B5EF4-FFF2-40B4-BE49-F238E27FC236}">
                <a16:creationId xmlns:a16="http://schemas.microsoft.com/office/drawing/2014/main" id="{18E64328-D27A-41F8-B966-8298EB243B39}"/>
              </a:ext>
            </a:extLst>
          </p:cNvPr>
          <p:cNvSpPr txBox="1"/>
          <p:nvPr/>
        </p:nvSpPr>
        <p:spPr>
          <a:xfrm>
            <a:off x="178387" y="5935436"/>
            <a:ext cx="165413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latin typeface="Avenir LT Std 65 Medium" panose="020B0603020203020204" pitchFamily="34" charset="0"/>
              </a:rPr>
              <a:t>Géométrie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E42C0BB9-6394-4C6C-80BD-8FC5BF08F825}"/>
              </a:ext>
            </a:extLst>
          </p:cNvPr>
          <p:cNvSpPr/>
          <p:nvPr/>
        </p:nvSpPr>
        <p:spPr>
          <a:xfrm>
            <a:off x="8473645" y="3576757"/>
            <a:ext cx="1647919" cy="538433"/>
          </a:xfrm>
          <a:prstGeom prst="roundRect">
            <a:avLst>
              <a:gd name="adj" fmla="val 22328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latin typeface="Avenir LT Std 65 Medium" panose="020B0603020203020204" pitchFamily="34" charset="0"/>
            </a:endParaRPr>
          </a:p>
        </p:txBody>
      </p:sp>
      <p:cxnSp>
        <p:nvCxnSpPr>
          <p:cNvPr id="78" name="Connecteur en angle 6">
            <a:extLst>
              <a:ext uri="{FF2B5EF4-FFF2-40B4-BE49-F238E27FC236}">
                <a16:creationId xmlns:a16="http://schemas.microsoft.com/office/drawing/2014/main" id="{F95D89B1-F97D-4FDE-95FD-FBE2B1D32AE8}"/>
              </a:ext>
            </a:extLst>
          </p:cNvPr>
          <p:cNvCxnSpPr>
            <a:stCxn id="57" idx="3"/>
            <a:endCxn id="63" idx="2"/>
          </p:cNvCxnSpPr>
          <p:nvPr/>
        </p:nvCxnSpPr>
        <p:spPr>
          <a:xfrm flipV="1">
            <a:off x="3937485" y="4113011"/>
            <a:ext cx="1334556" cy="1188173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en angle 37">
            <a:extLst>
              <a:ext uri="{FF2B5EF4-FFF2-40B4-BE49-F238E27FC236}">
                <a16:creationId xmlns:a16="http://schemas.microsoft.com/office/drawing/2014/main" id="{D35E6C92-C085-42CD-BA25-848CA7A3FA40}"/>
              </a:ext>
            </a:extLst>
          </p:cNvPr>
          <p:cNvCxnSpPr>
            <a:stCxn id="69" idx="3"/>
            <a:endCxn id="76" idx="2"/>
          </p:cNvCxnSpPr>
          <p:nvPr/>
        </p:nvCxnSpPr>
        <p:spPr>
          <a:xfrm flipV="1">
            <a:off x="7934407" y="4115190"/>
            <a:ext cx="1363198" cy="1512622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necteur en angle 40">
            <a:extLst>
              <a:ext uri="{FF2B5EF4-FFF2-40B4-BE49-F238E27FC236}">
                <a16:creationId xmlns:a16="http://schemas.microsoft.com/office/drawing/2014/main" id="{9CFB23DF-8291-4B8C-809E-E0ADB0F35939}"/>
              </a:ext>
            </a:extLst>
          </p:cNvPr>
          <p:cNvCxnSpPr>
            <a:stCxn id="70" idx="3"/>
            <a:endCxn id="76" idx="0"/>
          </p:cNvCxnSpPr>
          <p:nvPr/>
        </p:nvCxnSpPr>
        <p:spPr>
          <a:xfrm>
            <a:off x="7628030" y="2736105"/>
            <a:ext cx="1669575" cy="840652"/>
          </a:xfrm>
          <a:prstGeom prst="bentConnector2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CF838E2-2216-4CB3-A0E3-9CF225124A39}"/>
              </a:ext>
            </a:extLst>
          </p:cNvPr>
          <p:cNvSpPr/>
          <p:nvPr/>
        </p:nvSpPr>
        <p:spPr>
          <a:xfrm>
            <a:off x="84290" y="2412611"/>
            <a:ext cx="6158096" cy="3891313"/>
          </a:xfrm>
          <a:custGeom>
            <a:avLst/>
            <a:gdLst>
              <a:gd name="connsiteX0" fmla="*/ 0 w 6108101"/>
              <a:gd name="connsiteY0" fmla="*/ 483766 h 2902535"/>
              <a:gd name="connsiteX1" fmla="*/ 483766 w 6108101"/>
              <a:gd name="connsiteY1" fmla="*/ 0 h 2902535"/>
              <a:gd name="connsiteX2" fmla="*/ 5624335 w 6108101"/>
              <a:gd name="connsiteY2" fmla="*/ 0 h 2902535"/>
              <a:gd name="connsiteX3" fmla="*/ 6108101 w 6108101"/>
              <a:gd name="connsiteY3" fmla="*/ 483766 h 2902535"/>
              <a:gd name="connsiteX4" fmla="*/ 6108101 w 6108101"/>
              <a:gd name="connsiteY4" fmla="*/ 2418769 h 2902535"/>
              <a:gd name="connsiteX5" fmla="*/ 5624335 w 6108101"/>
              <a:gd name="connsiteY5" fmla="*/ 2902535 h 2902535"/>
              <a:gd name="connsiteX6" fmla="*/ 483766 w 6108101"/>
              <a:gd name="connsiteY6" fmla="*/ 2902535 h 2902535"/>
              <a:gd name="connsiteX7" fmla="*/ 0 w 6108101"/>
              <a:gd name="connsiteY7" fmla="*/ 2418769 h 2902535"/>
              <a:gd name="connsiteX8" fmla="*/ 0 w 6108101"/>
              <a:gd name="connsiteY8" fmla="*/ 483766 h 2902535"/>
              <a:gd name="connsiteX0" fmla="*/ 0 w 6108101"/>
              <a:gd name="connsiteY0" fmla="*/ 483766 h 2902535"/>
              <a:gd name="connsiteX1" fmla="*/ 483766 w 6108101"/>
              <a:gd name="connsiteY1" fmla="*/ 0 h 2902535"/>
              <a:gd name="connsiteX2" fmla="*/ 1445315 w 6108101"/>
              <a:gd name="connsiteY2" fmla="*/ 3570 h 2902535"/>
              <a:gd name="connsiteX3" fmla="*/ 5624335 w 6108101"/>
              <a:gd name="connsiteY3" fmla="*/ 0 h 2902535"/>
              <a:gd name="connsiteX4" fmla="*/ 6108101 w 6108101"/>
              <a:gd name="connsiteY4" fmla="*/ 483766 h 2902535"/>
              <a:gd name="connsiteX5" fmla="*/ 6108101 w 6108101"/>
              <a:gd name="connsiteY5" fmla="*/ 2418769 h 2902535"/>
              <a:gd name="connsiteX6" fmla="*/ 5624335 w 6108101"/>
              <a:gd name="connsiteY6" fmla="*/ 2902535 h 2902535"/>
              <a:gd name="connsiteX7" fmla="*/ 483766 w 6108101"/>
              <a:gd name="connsiteY7" fmla="*/ 2902535 h 2902535"/>
              <a:gd name="connsiteX8" fmla="*/ 0 w 6108101"/>
              <a:gd name="connsiteY8" fmla="*/ 2418769 h 2902535"/>
              <a:gd name="connsiteX9" fmla="*/ 0 w 6108101"/>
              <a:gd name="connsiteY9" fmla="*/ 483766 h 2902535"/>
              <a:gd name="connsiteX0" fmla="*/ 0 w 6108101"/>
              <a:gd name="connsiteY0" fmla="*/ 758651 h 3177420"/>
              <a:gd name="connsiteX1" fmla="*/ 483766 w 6108101"/>
              <a:gd name="connsiteY1" fmla="*/ 274885 h 3177420"/>
              <a:gd name="connsiteX2" fmla="*/ 1445315 w 6108101"/>
              <a:gd name="connsiteY2" fmla="*/ 278455 h 3177420"/>
              <a:gd name="connsiteX3" fmla="*/ 5624335 w 6108101"/>
              <a:gd name="connsiteY3" fmla="*/ 274885 h 3177420"/>
              <a:gd name="connsiteX4" fmla="*/ 6108101 w 6108101"/>
              <a:gd name="connsiteY4" fmla="*/ 758651 h 3177420"/>
              <a:gd name="connsiteX5" fmla="*/ 6108101 w 6108101"/>
              <a:gd name="connsiteY5" fmla="*/ 2693654 h 3177420"/>
              <a:gd name="connsiteX6" fmla="*/ 5624335 w 6108101"/>
              <a:gd name="connsiteY6" fmla="*/ 3177420 h 3177420"/>
              <a:gd name="connsiteX7" fmla="*/ 483766 w 6108101"/>
              <a:gd name="connsiteY7" fmla="*/ 3177420 h 3177420"/>
              <a:gd name="connsiteX8" fmla="*/ 0 w 6108101"/>
              <a:gd name="connsiteY8" fmla="*/ 2693654 h 3177420"/>
              <a:gd name="connsiteX9" fmla="*/ 0 w 6108101"/>
              <a:gd name="connsiteY9" fmla="*/ 758651 h 3177420"/>
              <a:gd name="connsiteX0" fmla="*/ 0 w 6108101"/>
              <a:gd name="connsiteY0" fmla="*/ 1372528 h 3791297"/>
              <a:gd name="connsiteX1" fmla="*/ 1235795 w 6108101"/>
              <a:gd name="connsiteY1" fmla="*/ 0 h 3791297"/>
              <a:gd name="connsiteX2" fmla="*/ 1445315 w 6108101"/>
              <a:gd name="connsiteY2" fmla="*/ 892332 h 3791297"/>
              <a:gd name="connsiteX3" fmla="*/ 5624335 w 6108101"/>
              <a:gd name="connsiteY3" fmla="*/ 888762 h 3791297"/>
              <a:gd name="connsiteX4" fmla="*/ 6108101 w 6108101"/>
              <a:gd name="connsiteY4" fmla="*/ 1372528 h 3791297"/>
              <a:gd name="connsiteX5" fmla="*/ 6108101 w 6108101"/>
              <a:gd name="connsiteY5" fmla="*/ 3307531 h 3791297"/>
              <a:gd name="connsiteX6" fmla="*/ 5624335 w 6108101"/>
              <a:gd name="connsiteY6" fmla="*/ 3791297 h 3791297"/>
              <a:gd name="connsiteX7" fmla="*/ 483766 w 6108101"/>
              <a:gd name="connsiteY7" fmla="*/ 3791297 h 3791297"/>
              <a:gd name="connsiteX8" fmla="*/ 0 w 6108101"/>
              <a:gd name="connsiteY8" fmla="*/ 3307531 h 3791297"/>
              <a:gd name="connsiteX9" fmla="*/ 0 w 6108101"/>
              <a:gd name="connsiteY9" fmla="*/ 1372528 h 3791297"/>
              <a:gd name="connsiteX0" fmla="*/ 0 w 6108101"/>
              <a:gd name="connsiteY0" fmla="*/ 1379064 h 3797833"/>
              <a:gd name="connsiteX1" fmla="*/ 556552 w 6108101"/>
              <a:gd name="connsiteY1" fmla="*/ 539946 h 3797833"/>
              <a:gd name="connsiteX2" fmla="*/ 1235795 w 6108101"/>
              <a:gd name="connsiteY2" fmla="*/ 6536 h 3797833"/>
              <a:gd name="connsiteX3" fmla="*/ 1445315 w 6108101"/>
              <a:gd name="connsiteY3" fmla="*/ 898868 h 3797833"/>
              <a:gd name="connsiteX4" fmla="*/ 5624335 w 6108101"/>
              <a:gd name="connsiteY4" fmla="*/ 895298 h 3797833"/>
              <a:gd name="connsiteX5" fmla="*/ 6108101 w 6108101"/>
              <a:gd name="connsiteY5" fmla="*/ 1379064 h 3797833"/>
              <a:gd name="connsiteX6" fmla="*/ 6108101 w 6108101"/>
              <a:gd name="connsiteY6" fmla="*/ 3314067 h 3797833"/>
              <a:gd name="connsiteX7" fmla="*/ 5624335 w 6108101"/>
              <a:gd name="connsiteY7" fmla="*/ 3797833 h 3797833"/>
              <a:gd name="connsiteX8" fmla="*/ 483766 w 6108101"/>
              <a:gd name="connsiteY8" fmla="*/ 3797833 h 3797833"/>
              <a:gd name="connsiteX9" fmla="*/ 0 w 6108101"/>
              <a:gd name="connsiteY9" fmla="*/ 3314067 h 3797833"/>
              <a:gd name="connsiteX10" fmla="*/ 0 w 6108101"/>
              <a:gd name="connsiteY10" fmla="*/ 1379064 h 3797833"/>
              <a:gd name="connsiteX0" fmla="*/ 0 w 6108101"/>
              <a:gd name="connsiteY0" fmla="*/ 1404722 h 3823491"/>
              <a:gd name="connsiteX1" fmla="*/ 112171 w 6108101"/>
              <a:gd name="connsiteY1" fmla="*/ 206681 h 3823491"/>
              <a:gd name="connsiteX2" fmla="*/ 1235795 w 6108101"/>
              <a:gd name="connsiteY2" fmla="*/ 32194 h 3823491"/>
              <a:gd name="connsiteX3" fmla="*/ 1445315 w 6108101"/>
              <a:gd name="connsiteY3" fmla="*/ 924526 h 3823491"/>
              <a:gd name="connsiteX4" fmla="*/ 5624335 w 6108101"/>
              <a:gd name="connsiteY4" fmla="*/ 920956 h 3823491"/>
              <a:gd name="connsiteX5" fmla="*/ 6108101 w 6108101"/>
              <a:gd name="connsiteY5" fmla="*/ 1404722 h 3823491"/>
              <a:gd name="connsiteX6" fmla="*/ 6108101 w 6108101"/>
              <a:gd name="connsiteY6" fmla="*/ 3339725 h 3823491"/>
              <a:gd name="connsiteX7" fmla="*/ 5624335 w 6108101"/>
              <a:gd name="connsiteY7" fmla="*/ 3823491 h 3823491"/>
              <a:gd name="connsiteX8" fmla="*/ 483766 w 6108101"/>
              <a:gd name="connsiteY8" fmla="*/ 3823491 h 3823491"/>
              <a:gd name="connsiteX9" fmla="*/ 0 w 6108101"/>
              <a:gd name="connsiteY9" fmla="*/ 3339725 h 3823491"/>
              <a:gd name="connsiteX10" fmla="*/ 0 w 6108101"/>
              <a:gd name="connsiteY10" fmla="*/ 1404722 h 3823491"/>
              <a:gd name="connsiteX0" fmla="*/ 0 w 6108101"/>
              <a:gd name="connsiteY0" fmla="*/ 1404722 h 3823491"/>
              <a:gd name="connsiteX1" fmla="*/ 112171 w 6108101"/>
              <a:gd name="connsiteY1" fmla="*/ 206681 h 3823491"/>
              <a:gd name="connsiteX2" fmla="*/ 1235795 w 6108101"/>
              <a:gd name="connsiteY2" fmla="*/ 32194 h 3823491"/>
              <a:gd name="connsiteX3" fmla="*/ 1445315 w 6108101"/>
              <a:gd name="connsiteY3" fmla="*/ 924526 h 3823491"/>
              <a:gd name="connsiteX4" fmla="*/ 5624335 w 6108101"/>
              <a:gd name="connsiteY4" fmla="*/ 920956 h 3823491"/>
              <a:gd name="connsiteX5" fmla="*/ 6108101 w 6108101"/>
              <a:gd name="connsiteY5" fmla="*/ 1404722 h 3823491"/>
              <a:gd name="connsiteX6" fmla="*/ 6108101 w 6108101"/>
              <a:gd name="connsiteY6" fmla="*/ 3339725 h 3823491"/>
              <a:gd name="connsiteX7" fmla="*/ 5624335 w 6108101"/>
              <a:gd name="connsiteY7" fmla="*/ 3823491 h 3823491"/>
              <a:gd name="connsiteX8" fmla="*/ 483766 w 6108101"/>
              <a:gd name="connsiteY8" fmla="*/ 3823491 h 3823491"/>
              <a:gd name="connsiteX9" fmla="*/ 0 w 6108101"/>
              <a:gd name="connsiteY9" fmla="*/ 3339725 h 3823491"/>
              <a:gd name="connsiteX10" fmla="*/ 0 w 6108101"/>
              <a:gd name="connsiteY10" fmla="*/ 1404722 h 3823491"/>
              <a:gd name="connsiteX0" fmla="*/ 0 w 6108101"/>
              <a:gd name="connsiteY0" fmla="*/ 1404722 h 3823491"/>
              <a:gd name="connsiteX1" fmla="*/ 112171 w 6108101"/>
              <a:gd name="connsiteY1" fmla="*/ 206681 h 3823491"/>
              <a:gd name="connsiteX2" fmla="*/ 1235795 w 6108101"/>
              <a:gd name="connsiteY2" fmla="*/ 32194 h 3823491"/>
              <a:gd name="connsiteX3" fmla="*/ 1445315 w 6108101"/>
              <a:gd name="connsiteY3" fmla="*/ 924526 h 3823491"/>
              <a:gd name="connsiteX4" fmla="*/ 5624335 w 6108101"/>
              <a:gd name="connsiteY4" fmla="*/ 920956 h 3823491"/>
              <a:gd name="connsiteX5" fmla="*/ 6108101 w 6108101"/>
              <a:gd name="connsiteY5" fmla="*/ 1404722 h 3823491"/>
              <a:gd name="connsiteX6" fmla="*/ 6108101 w 6108101"/>
              <a:gd name="connsiteY6" fmla="*/ 3339725 h 3823491"/>
              <a:gd name="connsiteX7" fmla="*/ 5624335 w 6108101"/>
              <a:gd name="connsiteY7" fmla="*/ 3823491 h 3823491"/>
              <a:gd name="connsiteX8" fmla="*/ 483766 w 6108101"/>
              <a:gd name="connsiteY8" fmla="*/ 3823491 h 3823491"/>
              <a:gd name="connsiteX9" fmla="*/ 0 w 6108101"/>
              <a:gd name="connsiteY9" fmla="*/ 3339725 h 3823491"/>
              <a:gd name="connsiteX10" fmla="*/ 0 w 6108101"/>
              <a:gd name="connsiteY10" fmla="*/ 1404722 h 3823491"/>
              <a:gd name="connsiteX0" fmla="*/ 0 w 6108101"/>
              <a:gd name="connsiteY0" fmla="*/ 1375192 h 3793961"/>
              <a:gd name="connsiteX1" fmla="*/ 112171 w 6108101"/>
              <a:gd name="connsiteY1" fmla="*/ 177151 h 3793961"/>
              <a:gd name="connsiteX2" fmla="*/ 1346890 w 6108101"/>
              <a:gd name="connsiteY2" fmla="*/ 45393 h 3793961"/>
              <a:gd name="connsiteX3" fmla="*/ 1445315 w 6108101"/>
              <a:gd name="connsiteY3" fmla="*/ 894996 h 3793961"/>
              <a:gd name="connsiteX4" fmla="*/ 5624335 w 6108101"/>
              <a:gd name="connsiteY4" fmla="*/ 891426 h 3793961"/>
              <a:gd name="connsiteX5" fmla="*/ 6108101 w 6108101"/>
              <a:gd name="connsiteY5" fmla="*/ 1375192 h 3793961"/>
              <a:gd name="connsiteX6" fmla="*/ 6108101 w 6108101"/>
              <a:gd name="connsiteY6" fmla="*/ 3310195 h 3793961"/>
              <a:gd name="connsiteX7" fmla="*/ 5624335 w 6108101"/>
              <a:gd name="connsiteY7" fmla="*/ 3793961 h 3793961"/>
              <a:gd name="connsiteX8" fmla="*/ 483766 w 6108101"/>
              <a:gd name="connsiteY8" fmla="*/ 3793961 h 3793961"/>
              <a:gd name="connsiteX9" fmla="*/ 0 w 6108101"/>
              <a:gd name="connsiteY9" fmla="*/ 3310195 h 3793961"/>
              <a:gd name="connsiteX10" fmla="*/ 0 w 6108101"/>
              <a:gd name="connsiteY10" fmla="*/ 1375192 h 3793961"/>
              <a:gd name="connsiteX0" fmla="*/ 0 w 6108101"/>
              <a:gd name="connsiteY0" fmla="*/ 1375192 h 3793961"/>
              <a:gd name="connsiteX1" fmla="*/ 112171 w 6108101"/>
              <a:gd name="connsiteY1" fmla="*/ 177151 h 3793961"/>
              <a:gd name="connsiteX2" fmla="*/ 1346890 w 6108101"/>
              <a:gd name="connsiteY2" fmla="*/ 45393 h 3793961"/>
              <a:gd name="connsiteX3" fmla="*/ 1445315 w 6108101"/>
              <a:gd name="connsiteY3" fmla="*/ 894996 h 3793961"/>
              <a:gd name="connsiteX4" fmla="*/ 5624335 w 6108101"/>
              <a:gd name="connsiteY4" fmla="*/ 891426 h 3793961"/>
              <a:gd name="connsiteX5" fmla="*/ 6108101 w 6108101"/>
              <a:gd name="connsiteY5" fmla="*/ 1375192 h 3793961"/>
              <a:gd name="connsiteX6" fmla="*/ 6108101 w 6108101"/>
              <a:gd name="connsiteY6" fmla="*/ 3310195 h 3793961"/>
              <a:gd name="connsiteX7" fmla="*/ 5624335 w 6108101"/>
              <a:gd name="connsiteY7" fmla="*/ 3793961 h 3793961"/>
              <a:gd name="connsiteX8" fmla="*/ 483766 w 6108101"/>
              <a:gd name="connsiteY8" fmla="*/ 3793961 h 3793961"/>
              <a:gd name="connsiteX9" fmla="*/ 0 w 6108101"/>
              <a:gd name="connsiteY9" fmla="*/ 3310195 h 3793961"/>
              <a:gd name="connsiteX10" fmla="*/ 0 w 6108101"/>
              <a:gd name="connsiteY10" fmla="*/ 1375192 h 3793961"/>
              <a:gd name="connsiteX0" fmla="*/ 0 w 6108101"/>
              <a:gd name="connsiteY0" fmla="*/ 1442347 h 3861116"/>
              <a:gd name="connsiteX1" fmla="*/ 112171 w 6108101"/>
              <a:gd name="connsiteY1" fmla="*/ 244306 h 3861116"/>
              <a:gd name="connsiteX2" fmla="*/ 1346890 w 6108101"/>
              <a:gd name="connsiteY2" fmla="*/ 112548 h 3861116"/>
              <a:gd name="connsiteX3" fmla="*/ 1445315 w 6108101"/>
              <a:gd name="connsiteY3" fmla="*/ 962151 h 3861116"/>
              <a:gd name="connsiteX4" fmla="*/ 5624335 w 6108101"/>
              <a:gd name="connsiteY4" fmla="*/ 958581 h 3861116"/>
              <a:gd name="connsiteX5" fmla="*/ 6108101 w 6108101"/>
              <a:gd name="connsiteY5" fmla="*/ 1442347 h 3861116"/>
              <a:gd name="connsiteX6" fmla="*/ 6108101 w 6108101"/>
              <a:gd name="connsiteY6" fmla="*/ 3377350 h 3861116"/>
              <a:gd name="connsiteX7" fmla="*/ 5624335 w 6108101"/>
              <a:gd name="connsiteY7" fmla="*/ 3861116 h 3861116"/>
              <a:gd name="connsiteX8" fmla="*/ 483766 w 6108101"/>
              <a:gd name="connsiteY8" fmla="*/ 3861116 h 3861116"/>
              <a:gd name="connsiteX9" fmla="*/ 0 w 6108101"/>
              <a:gd name="connsiteY9" fmla="*/ 3377350 h 3861116"/>
              <a:gd name="connsiteX10" fmla="*/ 0 w 6108101"/>
              <a:gd name="connsiteY10" fmla="*/ 1442347 h 3861116"/>
              <a:gd name="connsiteX0" fmla="*/ 21798 w 6129899"/>
              <a:gd name="connsiteY0" fmla="*/ 1442347 h 3861116"/>
              <a:gd name="connsiteX1" fmla="*/ 133969 w 6129899"/>
              <a:gd name="connsiteY1" fmla="*/ 244306 h 3861116"/>
              <a:gd name="connsiteX2" fmla="*/ 1368688 w 6129899"/>
              <a:gd name="connsiteY2" fmla="*/ 112548 h 3861116"/>
              <a:gd name="connsiteX3" fmla="*/ 1467113 w 6129899"/>
              <a:gd name="connsiteY3" fmla="*/ 962151 h 3861116"/>
              <a:gd name="connsiteX4" fmla="*/ 5646133 w 6129899"/>
              <a:gd name="connsiteY4" fmla="*/ 958581 h 3861116"/>
              <a:gd name="connsiteX5" fmla="*/ 6129899 w 6129899"/>
              <a:gd name="connsiteY5" fmla="*/ 1442347 h 3861116"/>
              <a:gd name="connsiteX6" fmla="*/ 6129899 w 6129899"/>
              <a:gd name="connsiteY6" fmla="*/ 3377350 h 3861116"/>
              <a:gd name="connsiteX7" fmla="*/ 5646133 w 6129899"/>
              <a:gd name="connsiteY7" fmla="*/ 3861116 h 3861116"/>
              <a:gd name="connsiteX8" fmla="*/ 505564 w 6129899"/>
              <a:gd name="connsiteY8" fmla="*/ 3861116 h 3861116"/>
              <a:gd name="connsiteX9" fmla="*/ 21798 w 6129899"/>
              <a:gd name="connsiteY9" fmla="*/ 3377350 h 3861116"/>
              <a:gd name="connsiteX10" fmla="*/ 21798 w 6129899"/>
              <a:gd name="connsiteY10" fmla="*/ 1442347 h 3861116"/>
              <a:gd name="connsiteX0" fmla="*/ 49995 w 6158096"/>
              <a:gd name="connsiteY0" fmla="*/ 1481492 h 3900261"/>
              <a:gd name="connsiteX1" fmla="*/ 110892 w 6158096"/>
              <a:gd name="connsiteY1" fmla="*/ 180901 h 3900261"/>
              <a:gd name="connsiteX2" fmla="*/ 1396885 w 6158096"/>
              <a:gd name="connsiteY2" fmla="*/ 151693 h 3900261"/>
              <a:gd name="connsiteX3" fmla="*/ 1495310 w 6158096"/>
              <a:gd name="connsiteY3" fmla="*/ 1001296 h 3900261"/>
              <a:gd name="connsiteX4" fmla="*/ 5674330 w 6158096"/>
              <a:gd name="connsiteY4" fmla="*/ 997726 h 3900261"/>
              <a:gd name="connsiteX5" fmla="*/ 6158096 w 6158096"/>
              <a:gd name="connsiteY5" fmla="*/ 1481492 h 3900261"/>
              <a:gd name="connsiteX6" fmla="*/ 6158096 w 6158096"/>
              <a:gd name="connsiteY6" fmla="*/ 3416495 h 3900261"/>
              <a:gd name="connsiteX7" fmla="*/ 5674330 w 6158096"/>
              <a:gd name="connsiteY7" fmla="*/ 3900261 h 3900261"/>
              <a:gd name="connsiteX8" fmla="*/ 533761 w 6158096"/>
              <a:gd name="connsiteY8" fmla="*/ 3900261 h 3900261"/>
              <a:gd name="connsiteX9" fmla="*/ 49995 w 6158096"/>
              <a:gd name="connsiteY9" fmla="*/ 3416495 h 3900261"/>
              <a:gd name="connsiteX10" fmla="*/ 49995 w 6158096"/>
              <a:gd name="connsiteY10" fmla="*/ 1481492 h 3900261"/>
              <a:gd name="connsiteX0" fmla="*/ 49995 w 6158096"/>
              <a:gd name="connsiteY0" fmla="*/ 1461213 h 3879982"/>
              <a:gd name="connsiteX1" fmla="*/ 110892 w 6158096"/>
              <a:gd name="connsiteY1" fmla="*/ 160622 h 3879982"/>
              <a:gd name="connsiteX2" fmla="*/ 1396885 w 6158096"/>
              <a:gd name="connsiteY2" fmla="*/ 131414 h 3879982"/>
              <a:gd name="connsiteX3" fmla="*/ 1495310 w 6158096"/>
              <a:gd name="connsiteY3" fmla="*/ 981017 h 3879982"/>
              <a:gd name="connsiteX4" fmla="*/ 5674330 w 6158096"/>
              <a:gd name="connsiteY4" fmla="*/ 977447 h 3879982"/>
              <a:gd name="connsiteX5" fmla="*/ 6158096 w 6158096"/>
              <a:gd name="connsiteY5" fmla="*/ 1461213 h 3879982"/>
              <a:gd name="connsiteX6" fmla="*/ 6158096 w 6158096"/>
              <a:gd name="connsiteY6" fmla="*/ 3396216 h 3879982"/>
              <a:gd name="connsiteX7" fmla="*/ 5674330 w 6158096"/>
              <a:gd name="connsiteY7" fmla="*/ 3879982 h 3879982"/>
              <a:gd name="connsiteX8" fmla="*/ 533761 w 6158096"/>
              <a:gd name="connsiteY8" fmla="*/ 3879982 h 3879982"/>
              <a:gd name="connsiteX9" fmla="*/ 49995 w 6158096"/>
              <a:gd name="connsiteY9" fmla="*/ 3396216 h 3879982"/>
              <a:gd name="connsiteX10" fmla="*/ 49995 w 6158096"/>
              <a:gd name="connsiteY10" fmla="*/ 1461213 h 3879982"/>
              <a:gd name="connsiteX0" fmla="*/ 49995 w 6158096"/>
              <a:gd name="connsiteY0" fmla="*/ 1472544 h 3891313"/>
              <a:gd name="connsiteX1" fmla="*/ 110892 w 6158096"/>
              <a:gd name="connsiteY1" fmla="*/ 171953 h 3891313"/>
              <a:gd name="connsiteX2" fmla="*/ 1396885 w 6158096"/>
              <a:gd name="connsiteY2" fmla="*/ 142745 h 3891313"/>
              <a:gd name="connsiteX3" fmla="*/ 1495310 w 6158096"/>
              <a:gd name="connsiteY3" fmla="*/ 992348 h 3891313"/>
              <a:gd name="connsiteX4" fmla="*/ 5674330 w 6158096"/>
              <a:gd name="connsiteY4" fmla="*/ 988778 h 3891313"/>
              <a:gd name="connsiteX5" fmla="*/ 6158096 w 6158096"/>
              <a:gd name="connsiteY5" fmla="*/ 1472544 h 3891313"/>
              <a:gd name="connsiteX6" fmla="*/ 6158096 w 6158096"/>
              <a:gd name="connsiteY6" fmla="*/ 3407547 h 3891313"/>
              <a:gd name="connsiteX7" fmla="*/ 5674330 w 6158096"/>
              <a:gd name="connsiteY7" fmla="*/ 3891313 h 3891313"/>
              <a:gd name="connsiteX8" fmla="*/ 533761 w 6158096"/>
              <a:gd name="connsiteY8" fmla="*/ 3891313 h 3891313"/>
              <a:gd name="connsiteX9" fmla="*/ 49995 w 6158096"/>
              <a:gd name="connsiteY9" fmla="*/ 3407547 h 3891313"/>
              <a:gd name="connsiteX10" fmla="*/ 49995 w 6158096"/>
              <a:gd name="connsiteY10" fmla="*/ 1472544 h 3891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158096" h="3891313">
                <a:moveTo>
                  <a:pt x="49995" y="1472544"/>
                </a:moveTo>
                <a:cubicBezTo>
                  <a:pt x="48750" y="830729"/>
                  <a:pt x="-95074" y="400708"/>
                  <a:pt x="110892" y="171953"/>
                </a:cubicBezTo>
                <a:cubicBezTo>
                  <a:pt x="351041" y="-31165"/>
                  <a:pt x="1257304" y="-70900"/>
                  <a:pt x="1396885" y="142745"/>
                </a:cubicBezTo>
                <a:cubicBezTo>
                  <a:pt x="1546485" y="374671"/>
                  <a:pt x="1405531" y="862971"/>
                  <a:pt x="1495310" y="992348"/>
                </a:cubicBezTo>
                <a:cubicBezTo>
                  <a:pt x="1649177" y="1144982"/>
                  <a:pt x="4281323" y="989968"/>
                  <a:pt x="5674330" y="988778"/>
                </a:cubicBezTo>
                <a:cubicBezTo>
                  <a:pt x="5941507" y="988778"/>
                  <a:pt x="6158096" y="1205367"/>
                  <a:pt x="6158096" y="1472544"/>
                </a:cubicBezTo>
                <a:lnTo>
                  <a:pt x="6158096" y="3407547"/>
                </a:lnTo>
                <a:cubicBezTo>
                  <a:pt x="6158096" y="3674724"/>
                  <a:pt x="5941507" y="3891313"/>
                  <a:pt x="5674330" y="3891313"/>
                </a:cubicBezTo>
                <a:lnTo>
                  <a:pt x="533761" y="3891313"/>
                </a:lnTo>
                <a:cubicBezTo>
                  <a:pt x="266584" y="3891313"/>
                  <a:pt x="49995" y="3674724"/>
                  <a:pt x="49995" y="3407547"/>
                </a:cubicBezTo>
                <a:lnTo>
                  <a:pt x="49995" y="1472544"/>
                </a:lnTo>
                <a:close/>
              </a:path>
            </a:pathLst>
          </a:custGeom>
          <a:solidFill>
            <a:srgbClr val="FFBDBD">
              <a:alpha val="21176"/>
            </a:srgbClr>
          </a:solidFill>
          <a:ln w="2857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CA8360C-C15F-4699-BF71-D7DD2149181E}"/>
              </a:ext>
            </a:extLst>
          </p:cNvPr>
          <p:cNvSpPr/>
          <p:nvPr/>
        </p:nvSpPr>
        <p:spPr>
          <a:xfrm>
            <a:off x="812800" y="1805173"/>
            <a:ext cx="4393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cs typeface="Arial" pitchFamily="34" charset="0"/>
              </a:rPr>
              <a:t>Résumé de l’épisode précédent…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2732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A4521C66-995C-4F63-90BC-44A4A3CE6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81562"/>
            <a:ext cx="3461267" cy="2902788"/>
          </a:xfrm>
          <a:prstGeom prst="rect">
            <a:avLst/>
          </a:prstGeom>
        </p:spPr>
      </p:pic>
      <p:sp>
        <p:nvSpPr>
          <p:cNvPr id="7" name="Espace réservé du texte 1">
            <a:extLst>
              <a:ext uri="{FF2B5EF4-FFF2-40B4-BE49-F238E27FC236}">
                <a16:creationId xmlns:a16="http://schemas.microsoft.com/office/drawing/2014/main" id="{ECDD0341-6342-43A4-83E4-382A6D5AA5F0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3C6540F-F6DC-4581-9CAC-01A17D952D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9" name="Espace réservé du texte 1">
            <a:extLst>
              <a:ext uri="{FF2B5EF4-FFF2-40B4-BE49-F238E27FC236}">
                <a16:creationId xmlns:a16="http://schemas.microsoft.com/office/drawing/2014/main" id="{E7F3E0CA-E725-4D41-8168-D790A5D2EE84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1001776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Pour se rafraîchir la mémoire…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93BAC0E-BA68-4761-8D76-538D1ABF1F90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AC6A6A6-4CCC-4685-BFEF-6E0CC3BBD343}"/>
              </a:ext>
            </a:extLst>
          </p:cNvPr>
          <p:cNvSpPr/>
          <p:nvPr/>
        </p:nvSpPr>
        <p:spPr>
          <a:xfrm>
            <a:off x="8349480" y="2681562"/>
            <a:ext cx="414754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Avenir LT Std 65 Medium" panose="020B0603020203020204" pitchFamily="34" charset="0"/>
              </a:rPr>
              <a:t>Météorologie locale</a:t>
            </a:r>
            <a:endParaRPr lang="fr-FR" sz="1400" b="1" dirty="0">
              <a:latin typeface="Avenir LT Std 65 Medium" panose="020B0603020203020204" pitchFamily="34" charset="0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sz="1100" dirty="0">
              <a:latin typeface="Avenir LT Std 65 Medium" panose="020B0603020203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Avenir LT Std 65 Medium" panose="020B0603020203020204" pitchFamily="34" charset="0"/>
              </a:rPr>
              <a:t>Environnement bâti et naturelle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400" dirty="0">
              <a:latin typeface="Avenir LT Std 65 Medium" panose="020B0603020203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Avenir LT Std 65 Medium" panose="020B0603020203020204" pitchFamily="34" charset="0"/>
              </a:rPr>
              <a:t>Géométrie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400" b="1" dirty="0">
              <a:latin typeface="Avenir LT Std 65 Medium" panose="020B0603020203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400" dirty="0">
                <a:latin typeface="Avenir LT Std 65 Medium" panose="020B0603020203020204" pitchFamily="34" charset="0"/>
              </a:rPr>
              <a:t>Calcul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fr-FR" sz="1400" b="1" dirty="0">
              <a:latin typeface="Avenir LT Std 65 Medium" panose="020B0603020203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fr-FR" sz="1400" b="1" dirty="0">
                <a:latin typeface="Avenir LT Std 65 Medium" panose="020B0603020203020204" pitchFamily="34" charset="0"/>
              </a:rPr>
              <a:t>Résultats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fr-FR" sz="1100" dirty="0">
              <a:latin typeface="Avenir LT Std 65 Medium" panose="020B0603020203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>
                <a:extLst>
                  <a:ext uri="{FF2B5EF4-FFF2-40B4-BE49-F238E27FC236}">
                    <a16:creationId xmlns:a16="http://schemas.microsoft.com/office/drawing/2014/main" id="{A34E03BC-0C59-4652-AFC9-7A81A2733A6F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42520" y="2759612"/>
              <a:ext cx="4580629" cy="274668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80629" cy="2746686"/>
                    </a:xfrm>
                    <a:prstGeom prst="rect">
                      <a:avLst/>
                    </a:prstGeom>
                  </am3d:spPr>
                  <am3d:camera>
                    <am3d:pos x="0" y="0" z="620119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392" d="1000000"/>
                    <am3d:preTrans dx="6729209" dy="-9573460" dz="-3161941"/>
                    <am3d:scale>
                      <am3d:sx n="1000000" d="1000000"/>
                      <am3d:sy n="1000000" d="1000000"/>
                      <am3d:sz n="1000000" d="1000000"/>
                    </am3d:scale>
                    <am3d:rot ax="289100" ay="-57775" az="-4843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4186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>
                <a:extLst>
                  <a:ext uri="{FF2B5EF4-FFF2-40B4-BE49-F238E27FC236}">
                    <a16:creationId xmlns:a16="http://schemas.microsoft.com/office/drawing/2014/main" id="{A34E03BC-0C59-4652-AFC9-7A81A2733A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42520" y="2759612"/>
                <a:ext cx="4580629" cy="2746686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F20EB076-4E7B-45B6-B62B-A6C7EDF6AF82}"/>
              </a:ext>
            </a:extLst>
          </p:cNvPr>
          <p:cNvSpPr/>
          <p:nvPr/>
        </p:nvSpPr>
        <p:spPr>
          <a:xfrm>
            <a:off x="812800" y="1805173"/>
            <a:ext cx="4393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cs typeface="Arial" pitchFamily="34" charset="0"/>
              </a:rPr>
              <a:t>Résumé de l’épisode précédent…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17683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mph" presetSubtype="128" accel="10000" decel="1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STD – Simulation thermique dynamique </a:t>
            </a:r>
            <a:endParaRPr lang="fr-FR" sz="3600" b="1" dirty="0">
              <a:latin typeface="Avenir LT Std 65 Medium" panose="020B0603020203020204" pitchFamily="34" charset="0"/>
              <a:ea typeface="Batang" panose="020B0503020000020004" pitchFamily="18" charset="-127"/>
              <a:cs typeface="Segoe UI Semibold" panose="020B070204020402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>
            <a:off x="9762309" y="3383391"/>
            <a:ext cx="1868569" cy="215894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885050" y="3383391"/>
            <a:ext cx="1868569" cy="2158942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Ellipse 62"/>
          <p:cNvSpPr/>
          <p:nvPr/>
        </p:nvSpPr>
        <p:spPr>
          <a:xfrm>
            <a:off x="9093810" y="4285266"/>
            <a:ext cx="140483" cy="13919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Ellipse 64"/>
          <p:cNvSpPr/>
          <p:nvPr/>
        </p:nvSpPr>
        <p:spPr>
          <a:xfrm>
            <a:off x="10584667" y="4290375"/>
            <a:ext cx="140483" cy="1391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9498539" y="4238740"/>
            <a:ext cx="621553" cy="2438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67" name="Connecteur droit 66"/>
          <p:cNvCxnSpPr>
            <a:stCxn id="63" idx="6"/>
            <a:endCxn id="66" idx="1"/>
          </p:cNvCxnSpPr>
          <p:nvPr/>
        </p:nvCxnSpPr>
        <p:spPr>
          <a:xfrm>
            <a:off x="9234293" y="4354861"/>
            <a:ext cx="264246" cy="5799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67"/>
          <p:cNvCxnSpPr>
            <a:stCxn id="65" idx="2"/>
            <a:endCxn id="66" idx="3"/>
          </p:cNvCxnSpPr>
          <p:nvPr/>
        </p:nvCxnSpPr>
        <p:spPr>
          <a:xfrm flipH="1">
            <a:off x="10120092" y="4359970"/>
            <a:ext cx="464575" cy="690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Ellipse 68"/>
          <p:cNvSpPr/>
          <p:nvPr/>
        </p:nvSpPr>
        <p:spPr>
          <a:xfrm>
            <a:off x="7172660" y="2844804"/>
            <a:ext cx="140483" cy="1391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3" name="Ellipse 72"/>
          <p:cNvSpPr/>
          <p:nvPr/>
        </p:nvSpPr>
        <p:spPr>
          <a:xfrm>
            <a:off x="9093810" y="4296865"/>
            <a:ext cx="140483" cy="13919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 rot="2217396">
            <a:off x="7522388" y="3309340"/>
            <a:ext cx="775096" cy="2438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75" name="Connecteur droit 74"/>
          <p:cNvCxnSpPr>
            <a:stCxn id="69" idx="5"/>
            <a:endCxn id="74" idx="1"/>
          </p:cNvCxnSpPr>
          <p:nvPr/>
        </p:nvCxnSpPr>
        <p:spPr>
          <a:xfrm>
            <a:off x="7292570" y="2963610"/>
            <a:ext cx="307680" cy="23465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75"/>
          <p:cNvCxnSpPr>
            <a:stCxn id="73" idx="1"/>
            <a:endCxn id="74" idx="3"/>
          </p:cNvCxnSpPr>
          <p:nvPr/>
        </p:nvCxnSpPr>
        <p:spPr>
          <a:xfrm flipH="1" flipV="1">
            <a:off x="8219622" y="3664258"/>
            <a:ext cx="894761" cy="652991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ZoneTexte 76"/>
              <p:cNvSpPr txBox="1"/>
              <p:nvPr/>
            </p:nvSpPr>
            <p:spPr>
              <a:xfrm>
                <a:off x="10871914" y="4170195"/>
                <a:ext cx="47686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7" name="ZoneTexte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1914" y="4170195"/>
                <a:ext cx="476861" cy="369332"/>
              </a:xfrm>
              <a:prstGeom prst="rect">
                <a:avLst/>
              </a:prstGeom>
              <a:blipFill>
                <a:blip r:embed="rId3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ZoneTexte 77"/>
              <p:cNvSpPr txBox="1"/>
              <p:nvPr/>
            </p:nvSpPr>
            <p:spPr>
              <a:xfrm>
                <a:off x="8684407" y="4181794"/>
                <a:ext cx="4745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8" name="ZoneTexte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4407" y="4181794"/>
                <a:ext cx="474553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ZoneTexte 78"/>
              <p:cNvSpPr txBox="1"/>
              <p:nvPr/>
            </p:nvSpPr>
            <p:spPr>
              <a:xfrm>
                <a:off x="6532293" y="2545067"/>
                <a:ext cx="640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𝑇</m:t>
                          </m:r>
                        </m:e>
                        <m:sub>
                          <m:r>
                            <a:rPr lang="fr-FR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9" name="ZoneTexte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2293" y="2545067"/>
                <a:ext cx="6403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ZoneTexte 79"/>
          <p:cNvSpPr txBox="1"/>
          <p:nvPr/>
        </p:nvSpPr>
        <p:spPr>
          <a:xfrm>
            <a:off x="8406649" y="4926390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chemeClr val="tx1"/>
                </a:solidFill>
              </a:rPr>
              <a:t>+Sources</a:t>
            </a:r>
          </a:p>
        </p:txBody>
      </p:sp>
      <p:cxnSp>
        <p:nvCxnSpPr>
          <p:cNvPr id="81" name="Connecteur droit 80"/>
          <p:cNvCxnSpPr/>
          <p:nvPr/>
        </p:nvCxnSpPr>
        <p:spPr>
          <a:xfrm flipH="1" flipV="1">
            <a:off x="6935362" y="3653397"/>
            <a:ext cx="890823" cy="663852"/>
          </a:xfrm>
          <a:prstGeom prst="line">
            <a:avLst/>
          </a:prstGeom>
          <a:ln w="28575">
            <a:solidFill>
              <a:schemeClr val="accent4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ZoneTexte 81"/>
              <p:cNvSpPr txBox="1"/>
              <p:nvPr/>
            </p:nvSpPr>
            <p:spPr>
              <a:xfrm>
                <a:off x="6502352" y="3284065"/>
                <a:ext cx="4108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𝜑</m:t>
                      </m:r>
                    </m:oMath>
                  </m:oMathPara>
                </a14:m>
                <a:endParaRPr lang="fr-F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2" name="ZoneTexte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352" y="3284065"/>
                <a:ext cx="410818" cy="369332"/>
              </a:xfrm>
              <a:prstGeom prst="rect">
                <a:avLst/>
              </a:prstGeom>
              <a:blipFill>
                <a:blip r:embed="rId6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812800" y="3023852"/>
            <a:ext cx="439398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3"/>
                </a:solidFill>
                <a:cs typeface="Arial" pitchFamily="34" charset="0"/>
              </a:rPr>
              <a:t>Connaître l’évolution  </a:t>
            </a:r>
          </a:p>
          <a:p>
            <a:endParaRPr lang="fr-FR" dirty="0">
              <a:cs typeface="Arial" pitchFamily="34" charset="0"/>
            </a:endParaRPr>
          </a:p>
          <a:p>
            <a:r>
              <a:rPr lang="fr-FR" dirty="0">
                <a:cs typeface="Arial" pitchFamily="34" charset="0"/>
              </a:rPr>
              <a:t>des </a:t>
            </a:r>
            <a:r>
              <a:rPr lang="fr-FR" b="1" dirty="0">
                <a:cs typeface="Arial" pitchFamily="34" charset="0"/>
              </a:rPr>
              <a:t>températures </a:t>
            </a:r>
            <a:r>
              <a:rPr lang="fr-FR" b="1">
                <a:cs typeface="Arial" pitchFamily="34" charset="0"/>
              </a:rPr>
              <a:t>intérieures,</a:t>
            </a:r>
            <a:endParaRPr lang="fr-FR" b="1" dirty="0">
              <a:cs typeface="Arial" pitchFamily="34" charset="0"/>
            </a:endParaRPr>
          </a:p>
          <a:p>
            <a:r>
              <a:rPr lang="fr-FR" b="1" dirty="0">
                <a:cs typeface="Arial" pitchFamily="34" charset="0"/>
              </a:rPr>
              <a:t>de l’ humidité</a:t>
            </a:r>
          </a:p>
          <a:p>
            <a:r>
              <a:rPr lang="fr-FR">
                <a:cs typeface="Arial" pitchFamily="34" charset="0"/>
              </a:rPr>
              <a:t>et </a:t>
            </a:r>
            <a:r>
              <a:rPr lang="fr-FR" dirty="0">
                <a:cs typeface="Arial" pitchFamily="34" charset="0"/>
              </a:rPr>
              <a:t>des </a:t>
            </a:r>
            <a:r>
              <a:rPr lang="fr-FR" b="1" dirty="0">
                <a:cs typeface="Arial" pitchFamily="34" charset="0"/>
              </a:rPr>
              <a:t>puissances</a:t>
            </a:r>
            <a:r>
              <a:rPr lang="fr-FR" dirty="0">
                <a:cs typeface="Arial" pitchFamily="34" charset="0"/>
              </a:rPr>
              <a:t> appelées.</a:t>
            </a:r>
          </a:p>
          <a:p>
            <a:endParaRPr lang="fr-FR" dirty="0">
              <a:cs typeface="Arial" pitchFamily="34" charset="0"/>
            </a:endParaRPr>
          </a:p>
          <a:p>
            <a:r>
              <a:rPr lang="fr-FR" dirty="0">
                <a:solidFill>
                  <a:schemeClr val="accent3"/>
                </a:solidFill>
                <a:cs typeface="Arial" pitchFamily="34" charset="0"/>
              </a:rPr>
              <a:t>En fonction </a:t>
            </a:r>
          </a:p>
          <a:p>
            <a:endParaRPr lang="fr-FR" dirty="0">
              <a:cs typeface="Arial" pitchFamily="34" charset="0"/>
            </a:endParaRPr>
          </a:p>
          <a:p>
            <a:r>
              <a:rPr lang="fr-FR" dirty="0">
                <a:cs typeface="Arial" pitchFamily="34" charset="0"/>
              </a:rPr>
              <a:t>des </a:t>
            </a:r>
            <a:r>
              <a:rPr lang="fr-FR" b="1" dirty="0">
                <a:cs typeface="Arial" pitchFamily="34" charset="0"/>
              </a:rPr>
              <a:t>conditions </a:t>
            </a:r>
            <a:r>
              <a:rPr lang="fr-FR" b="1">
                <a:cs typeface="Arial" pitchFamily="34" charset="0"/>
              </a:rPr>
              <a:t>extérieures,</a:t>
            </a:r>
            <a:endParaRPr lang="fr-FR" b="1" dirty="0">
              <a:cs typeface="Arial" pitchFamily="34" charset="0"/>
            </a:endParaRPr>
          </a:p>
          <a:p>
            <a:r>
              <a:rPr lang="fr-FR" dirty="0">
                <a:cs typeface="Arial" pitchFamily="34" charset="0"/>
              </a:rPr>
              <a:t>de </a:t>
            </a:r>
            <a:r>
              <a:rPr lang="fr-FR" b="1" dirty="0">
                <a:cs typeface="Arial" pitchFamily="34" charset="0"/>
              </a:rPr>
              <a:t>l’enveloppe </a:t>
            </a:r>
            <a:r>
              <a:rPr lang="fr-FR" dirty="0">
                <a:cs typeface="Arial" pitchFamily="34" charset="0"/>
              </a:rPr>
              <a:t>du </a:t>
            </a:r>
            <a:r>
              <a:rPr lang="fr-FR">
                <a:cs typeface="Arial" pitchFamily="34" charset="0"/>
              </a:rPr>
              <a:t>bâtiment,</a:t>
            </a:r>
            <a:endParaRPr lang="fr-FR" b="1" dirty="0">
              <a:cs typeface="Arial" pitchFamily="34" charset="0"/>
            </a:endParaRPr>
          </a:p>
          <a:p>
            <a:r>
              <a:rPr lang="fr-FR" dirty="0">
                <a:cs typeface="Arial" pitchFamily="34" charset="0"/>
              </a:rPr>
              <a:t>des </a:t>
            </a:r>
            <a:r>
              <a:rPr lang="fr-FR" b="1" dirty="0">
                <a:cs typeface="Arial" pitchFamily="34" charset="0"/>
              </a:rPr>
              <a:t>sources/puits </a:t>
            </a:r>
            <a:r>
              <a:rPr lang="fr-FR" dirty="0">
                <a:cs typeface="Arial" pitchFamily="34" charset="0"/>
              </a:rPr>
              <a:t>de chaleur.</a:t>
            </a:r>
            <a:endParaRPr lang="fr-FR" b="1" dirty="0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6239C79-2F0E-31C2-87C7-A15267801A18}"/>
              </a:ext>
            </a:extLst>
          </p:cNvPr>
          <p:cNvSpPr/>
          <p:nvPr/>
        </p:nvSpPr>
        <p:spPr>
          <a:xfrm>
            <a:off x="812800" y="1805173"/>
            <a:ext cx="43939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>
                <a:cs typeface="Arial" pitchFamily="34" charset="0"/>
              </a:rPr>
              <a:t>But du jeu: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738112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Conduction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891F17E6-E0E6-482F-AC1A-220FAEE6D928}"/>
              </a:ext>
            </a:extLst>
          </p:cNvPr>
          <p:cNvSpPr/>
          <p:nvPr/>
        </p:nvSpPr>
        <p:spPr>
          <a:xfrm rot="5400000">
            <a:off x="-561678" y="3909273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74047B6-B0AD-46E0-A18E-FF0880F52CB7}"/>
              </a:ext>
            </a:extLst>
          </p:cNvPr>
          <p:cNvSpPr/>
          <p:nvPr/>
        </p:nvSpPr>
        <p:spPr>
          <a:xfrm rot="10800000">
            <a:off x="1547019" y="5937801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FA5DD13-6549-4E1A-8AE1-FDD858227F71}"/>
              </a:ext>
            </a:extLst>
          </p:cNvPr>
          <p:cNvSpPr/>
          <p:nvPr/>
        </p:nvSpPr>
        <p:spPr>
          <a:xfrm rot="10800000">
            <a:off x="1547019" y="1924383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FFB3FF-FE83-4C31-B33E-F2C217B17E87}"/>
              </a:ext>
            </a:extLst>
          </p:cNvPr>
          <p:cNvSpPr/>
          <p:nvPr/>
        </p:nvSpPr>
        <p:spPr>
          <a:xfrm rot="5400000">
            <a:off x="3724572" y="3952912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DE0B68A-45C5-4F30-B02D-17FBD9E219CA}"/>
                  </a:ext>
                </a:extLst>
              </p:cNvPr>
              <p:cNvSpPr/>
              <p:nvPr/>
            </p:nvSpPr>
            <p:spPr>
              <a:xfrm>
                <a:off x="6251001" y="1737513"/>
                <a:ext cx="5813684" cy="39703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cs typeface="Arial" pitchFamily="34" charset="0"/>
                  </a:rPr>
                  <a:t>Assemblage de parois 1D</a:t>
                </a:r>
              </a:p>
              <a:p>
                <a:endParaRPr lang="fr-FR" dirty="0">
                  <a:cs typeface="Arial" pitchFamily="34" charset="0"/>
                </a:endParaRPr>
              </a:p>
              <a:p>
                <a:endParaRPr lang="fr-FR" dirty="0">
                  <a:cs typeface="Arial" pitchFamily="34" charset="0"/>
                </a:endParaRPr>
              </a:p>
              <a:p>
                <a:endParaRPr lang="fr-FR" dirty="0">
                  <a:cs typeface="Arial" pitchFamily="34" charset="0"/>
                </a:endParaRPr>
              </a:p>
              <a:p>
                <a:r>
                  <a:rPr lang="fr-FR" dirty="0">
                    <a:cs typeface="Arial" pitchFamily="34" charset="0"/>
                  </a:rPr>
                  <a:t>Prise en compte des ponts thermiques par un facteur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  <a:cs typeface="Arial" pitchFamily="34" charset="0"/>
                      </a:rPr>
                      <m:t>𝜓</m:t>
                    </m:r>
                  </m:oMath>
                </a14:m>
                <a:endParaRPr lang="fr-FR" i="1" dirty="0"/>
              </a:p>
              <a:p>
                <a:endParaRPr lang="fr-FR" i="1" dirty="0"/>
              </a:p>
              <a:p>
                <a:endParaRPr lang="fr-FR" i="1" dirty="0"/>
              </a:p>
              <a:p>
                <a:r>
                  <a:rPr lang="fr-FR" dirty="0"/>
                  <a:t>Plusieurs méthodes de représentation numérique :</a:t>
                </a:r>
              </a:p>
              <a:p>
                <a:endParaRPr lang="fr-FR" dirty="0"/>
              </a:p>
              <a:p>
                <a:pPr marL="742950" lvl="1" indent="-285750">
                  <a:buFontTx/>
                  <a:buChar char="-"/>
                </a:pPr>
                <a:r>
                  <a:rPr lang="fr-FR"/>
                  <a:t>Conductive Transfer Function </a:t>
                </a:r>
                <a:r>
                  <a:rPr lang="fr-FR" dirty="0"/>
                  <a:t>(</a:t>
                </a:r>
                <a:r>
                  <a:rPr lang="fr-FR" dirty="0" err="1"/>
                  <a:t>Trnsys</a:t>
                </a:r>
                <a:r>
                  <a:rPr lang="fr-FR" dirty="0"/>
                  <a:t>, </a:t>
                </a:r>
                <a:r>
                  <a:rPr lang="fr-FR" dirty="0" err="1"/>
                  <a:t>EnergyPlus</a:t>
                </a:r>
                <a:r>
                  <a:rPr lang="fr-FR" dirty="0"/>
                  <a:t>)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dirty="0"/>
                  <a:t>Réduction modale (Pléiades-COMFIE)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dirty="0"/>
                  <a:t>Différences finies (notamment PCM </a:t>
                </a:r>
                <a:r>
                  <a:rPr lang="fr-FR" dirty="0" err="1"/>
                  <a:t>EnergyPlus</a:t>
                </a:r>
                <a:r>
                  <a:rPr lang="fr-FR" dirty="0"/>
                  <a:t>)</a:t>
                </a:r>
              </a:p>
              <a:p>
                <a:pPr marL="742950" lvl="1" indent="-285750">
                  <a:buFontTx/>
                  <a:buChar char="-"/>
                </a:pPr>
                <a:r>
                  <a:rPr lang="fr-FR" dirty="0"/>
                  <a:t>Modèles RC</a:t>
                </a:r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DE0B68A-45C5-4F30-B02D-17FBD9E219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01" y="1737513"/>
                <a:ext cx="5813684" cy="3970318"/>
              </a:xfrm>
              <a:prstGeom prst="rect">
                <a:avLst/>
              </a:prstGeom>
              <a:blipFill>
                <a:blip r:embed="rId4"/>
                <a:stretch>
                  <a:fillRect l="-839" t="-768" r="-105" b="-15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859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texte 1">
            <a:extLst>
              <a:ext uri="{FF2B5EF4-FFF2-40B4-BE49-F238E27FC236}">
                <a16:creationId xmlns:a16="http://schemas.microsoft.com/office/drawing/2014/main" id="{C2186D8F-BF88-4771-9CB5-6A447FFB7AE9}"/>
              </a:ext>
            </a:extLst>
          </p:cNvPr>
          <p:cNvSpPr txBox="1">
            <a:spLocks/>
          </p:cNvSpPr>
          <p:nvPr/>
        </p:nvSpPr>
        <p:spPr>
          <a:xfrm>
            <a:off x="812800" y="222250"/>
            <a:ext cx="4630738" cy="9001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800" b="1" dirty="0">
                <a:latin typeface="Avenir LT Std 65 Medium" panose="020B0603020203020204" pitchFamily="34" charset="0"/>
                <a:ea typeface="Segoe UI Historic" panose="020B0502040204020203" pitchFamily="34" charset="0"/>
                <a:cs typeface="Segoe UI Historic" panose="020B0502040204020203" pitchFamily="34" charset="0"/>
              </a:rPr>
              <a:t>AREP</a:t>
            </a:r>
            <a:r>
              <a:rPr lang="fr-FR" sz="1800" b="1" dirty="0">
                <a:latin typeface="Segoe UI Semibold" panose="020B0702040204020203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 </a:t>
            </a:r>
            <a:r>
              <a:rPr lang="fr-FR" sz="1800" dirty="0">
                <a:latin typeface="Avenir LT Std 35 Light" panose="020B0402020203020204" pitchFamily="34" charset="0"/>
                <a:ea typeface="Segoe UI Historic" panose="020B0502040204020203" pitchFamily="34" charset="0"/>
                <a:cs typeface="Segoe UI Semibold" panose="020B0702040204020203" pitchFamily="34" charset="0"/>
              </a:rPr>
              <a:t>L’hypercube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EC8E49C-F06D-4C1F-9E73-CFC6545E6D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40"/>
          <a:stretch/>
        </p:blipFill>
        <p:spPr>
          <a:xfrm>
            <a:off x="509908" y="184150"/>
            <a:ext cx="302892" cy="347936"/>
          </a:xfrm>
          <a:prstGeom prst="rect">
            <a:avLst/>
          </a:prstGeom>
        </p:spPr>
      </p:pic>
      <p:sp>
        <p:nvSpPr>
          <p:cNvPr id="38" name="Espace réservé du texte 1">
            <a:extLst>
              <a:ext uri="{FF2B5EF4-FFF2-40B4-BE49-F238E27FC236}">
                <a16:creationId xmlns:a16="http://schemas.microsoft.com/office/drawing/2014/main" id="{C9AB14BA-19E8-4143-AFE3-DEA40DF7D1B9}"/>
              </a:ext>
            </a:extLst>
          </p:cNvPr>
          <p:cNvSpPr txBox="1">
            <a:spLocks/>
          </p:cNvSpPr>
          <p:nvPr/>
        </p:nvSpPr>
        <p:spPr>
          <a:xfrm>
            <a:off x="812800" y="1030288"/>
            <a:ext cx="9912350" cy="538436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3600" b="1" dirty="0">
                <a:latin typeface="Avenir LT Std 65 Medium" panose="020B0603020203020204" pitchFamily="34" charset="0"/>
                <a:ea typeface="Batang" panose="020B0503020000020004" pitchFamily="18" charset="-127"/>
                <a:cs typeface="Segoe UI Semibold" panose="020B0702040204020203" pitchFamily="34" charset="0"/>
              </a:rPr>
              <a:t>Convection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AE753-64EF-45B0-A0A8-B3962D7AE941}"/>
              </a:ext>
            </a:extLst>
          </p:cNvPr>
          <p:cNvSpPr/>
          <p:nvPr/>
        </p:nvSpPr>
        <p:spPr>
          <a:xfrm>
            <a:off x="11230782" y="153851"/>
            <a:ext cx="833903" cy="347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>
            <a:extLst>
              <a:ext uri="{FF2B5EF4-FFF2-40B4-BE49-F238E27FC236}">
                <a16:creationId xmlns:a16="http://schemas.microsoft.com/office/drawing/2014/main" id="{1B7C0F35-BF66-46A0-A733-D2247D14859B}"/>
              </a:ext>
            </a:extLst>
          </p:cNvPr>
          <p:cNvCxnSpPr>
            <a:cxnSpLocks/>
          </p:cNvCxnSpPr>
          <p:nvPr/>
        </p:nvCxnSpPr>
        <p:spPr>
          <a:xfrm>
            <a:off x="929960" y="557806"/>
            <a:ext cx="10325150" cy="0"/>
          </a:xfrm>
          <a:prstGeom prst="line">
            <a:avLst/>
          </a:prstGeom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CEEB14A9-C5B3-4B03-8ECB-CD2145C03A15}"/>
              </a:ext>
            </a:extLst>
          </p:cNvPr>
          <p:cNvSpPr/>
          <p:nvPr/>
        </p:nvSpPr>
        <p:spPr>
          <a:xfrm>
            <a:off x="5179562" y="2376762"/>
            <a:ext cx="43939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cs typeface="Arial" pitchFamily="34" charset="0"/>
              </a:rPr>
              <a:t>Différents algorithmes (DOE, TARP</a:t>
            </a:r>
            <a:r>
              <a:rPr lang="fr-FR">
                <a:cs typeface="Arial" pitchFamily="34" charset="0"/>
              </a:rPr>
              <a:t>, …)</a:t>
            </a:r>
          </a:p>
          <a:p>
            <a:endParaRPr lang="fr-FR">
              <a:cs typeface="Arial" pitchFamily="34" charset="0"/>
            </a:endParaRPr>
          </a:p>
          <a:p>
            <a:endParaRPr lang="fr-FR" dirty="0">
              <a:cs typeface="Arial" pitchFamily="34" charset="0"/>
            </a:endParaRPr>
          </a:p>
          <a:p>
            <a:r>
              <a:rPr lang="fr-FR" dirty="0">
                <a:cs typeface="Arial" pitchFamily="34" charset="0"/>
              </a:rPr>
              <a:t>Prise en compte de :</a:t>
            </a:r>
          </a:p>
          <a:p>
            <a:endParaRPr lang="fr-FR" dirty="0">
              <a:cs typeface="Arial" pitchFamily="34" charset="0"/>
            </a:endParaRPr>
          </a:p>
          <a:p>
            <a:r>
              <a:rPr lang="fr-FR" dirty="0">
                <a:cs typeface="Arial" pitchFamily="34" charset="0"/>
              </a:rPr>
              <a:t>l’écart de température (naturelle), </a:t>
            </a:r>
          </a:p>
          <a:p>
            <a:r>
              <a:rPr lang="fr-FR" dirty="0">
                <a:cs typeface="Arial" pitchFamily="34" charset="0"/>
              </a:rPr>
              <a:t>des vitesses d’air (forcée), </a:t>
            </a:r>
          </a:p>
          <a:p>
            <a:r>
              <a:rPr lang="fr-FR" dirty="0">
                <a:cs typeface="Arial" pitchFamily="34" charset="0"/>
              </a:rPr>
              <a:t>de la rugosité de surface,</a:t>
            </a:r>
          </a:p>
          <a:p>
            <a:r>
              <a:rPr lang="fr-FR" dirty="0">
                <a:cs typeface="Arial" pitchFamily="34" charset="0"/>
              </a:rPr>
              <a:t>de l’orientation…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4F1727-5E29-4615-B552-74834C8B1CA6}"/>
              </a:ext>
            </a:extLst>
          </p:cNvPr>
          <p:cNvSpPr/>
          <p:nvPr/>
        </p:nvSpPr>
        <p:spPr>
          <a:xfrm rot="5400000">
            <a:off x="476547" y="3741514"/>
            <a:ext cx="3703116" cy="35394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cxnSp>
        <p:nvCxnSpPr>
          <p:cNvPr id="3" name="Connecteur : en arc 2">
            <a:extLst>
              <a:ext uri="{FF2B5EF4-FFF2-40B4-BE49-F238E27FC236}">
                <a16:creationId xmlns:a16="http://schemas.microsoft.com/office/drawing/2014/main" id="{A996AF9A-7E2F-42DE-BDDB-603CCA23EE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30028" y="3637495"/>
            <a:ext cx="2311719" cy="561975"/>
          </a:xfrm>
          <a:prstGeom prst="curvedConnector3">
            <a:avLst>
              <a:gd name="adj1" fmla="val -80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255085"/>
      </p:ext>
    </p:extLst>
  </p:cSld>
  <p:clrMapOvr>
    <a:masterClrMapping/>
  </p:clrMapOvr>
</p:sld>
</file>

<file path=ppt/theme/theme1.xml><?xml version="1.0" encoding="utf-8"?>
<a:theme xmlns:a="http://schemas.openxmlformats.org/drawingml/2006/main" name="Signature complé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ésentation d'ARE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ondPlei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algn="l">
          <a:defRPr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ignatureArepCarré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xte_Contenu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xte et Image">
  <a:themeElements>
    <a:clrScheme name="AREP_2020">
      <a:dk1>
        <a:sysClr val="windowText" lastClr="000000"/>
      </a:dk1>
      <a:lt1>
        <a:sysClr val="window" lastClr="FFFFFF"/>
      </a:lt1>
      <a:dk2>
        <a:srgbClr val="86786F"/>
      </a:dk2>
      <a:lt2>
        <a:srgbClr val="FF595A"/>
      </a:lt2>
      <a:accent1>
        <a:srgbClr val="334253"/>
      </a:accent1>
      <a:accent2>
        <a:srgbClr val="305A75"/>
      </a:accent2>
      <a:accent3>
        <a:srgbClr val="75BAAB"/>
      </a:accent3>
      <a:accent4>
        <a:srgbClr val="5C9491"/>
      </a:accent4>
      <a:accent5>
        <a:srgbClr val="77A56F"/>
      </a:accent5>
      <a:accent6>
        <a:srgbClr val="9DC78D"/>
      </a:accent6>
      <a:hlink>
        <a:srgbClr val="0563C1"/>
      </a:hlink>
      <a:folHlink>
        <a:srgbClr val="954F72"/>
      </a:folHlink>
    </a:clrScheme>
    <a:fontScheme name="PPT_Lhyp">
      <a:majorFont>
        <a:latin typeface="Avenir LT Std 65 Medium"/>
        <a:ea typeface=""/>
        <a:cs typeface=""/>
      </a:majorFont>
      <a:minorFont>
        <a:latin typeface="Avenir LT Std 3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19948</TotalTime>
  <Words>1028</Words>
  <Application>Microsoft Office PowerPoint</Application>
  <PresentationFormat>Grand écran</PresentationFormat>
  <Paragraphs>276</Paragraphs>
  <Slides>21</Slides>
  <Notes>11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6</vt:i4>
      </vt:variant>
      <vt:variant>
        <vt:lpstr>Titres des diapositives</vt:lpstr>
      </vt:variant>
      <vt:variant>
        <vt:i4>21</vt:i4>
      </vt:variant>
    </vt:vector>
  </HeadingPairs>
  <TitlesOfParts>
    <vt:vector size="38" baseType="lpstr">
      <vt:lpstr>Arial</vt:lpstr>
      <vt:lpstr>Avenir 35 Light</vt:lpstr>
      <vt:lpstr>Avenir LT Std 35 Light</vt:lpstr>
      <vt:lpstr>Avenir LT Std 45 Book</vt:lpstr>
      <vt:lpstr>Avenir LT Std 55 Roman</vt:lpstr>
      <vt:lpstr>Avenir LT Std 65 Medium</vt:lpstr>
      <vt:lpstr>Calibri</vt:lpstr>
      <vt:lpstr>Cambria Math</vt:lpstr>
      <vt:lpstr>Courier New</vt:lpstr>
      <vt:lpstr>Segoe UI</vt:lpstr>
      <vt:lpstr>Segoe UI Semibold</vt:lpstr>
      <vt:lpstr>Signature compléte</vt:lpstr>
      <vt:lpstr>Présentation d'AREP</vt:lpstr>
      <vt:lpstr>FondPlein</vt:lpstr>
      <vt:lpstr>SignatureArepCarré</vt:lpstr>
      <vt:lpstr>Texte_Contenu</vt:lpstr>
      <vt:lpstr>Texte et Image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LE SAUX Isabelle</dc:creator>
  <cp:lastModifiedBy>HUBERT ANTOINE</cp:lastModifiedBy>
  <cp:revision>827</cp:revision>
  <cp:lastPrinted>2021-11-18T13:19:11Z</cp:lastPrinted>
  <dcterms:created xsi:type="dcterms:W3CDTF">2019-03-05T17:45:52Z</dcterms:created>
  <dcterms:modified xsi:type="dcterms:W3CDTF">2024-12-05T20:18:16Z</dcterms:modified>
</cp:coreProperties>
</file>